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311" r:id="rId3"/>
    <p:sldId id="312" r:id="rId4"/>
    <p:sldId id="313" r:id="rId5"/>
    <p:sldId id="315" r:id="rId6"/>
    <p:sldId id="319" r:id="rId7"/>
    <p:sldId id="332" r:id="rId8"/>
    <p:sldId id="316" r:id="rId9"/>
    <p:sldId id="314" r:id="rId10"/>
    <p:sldId id="317" r:id="rId11"/>
    <p:sldId id="321" r:id="rId12"/>
    <p:sldId id="318" r:id="rId13"/>
    <p:sldId id="320" r:id="rId14"/>
    <p:sldId id="322" r:id="rId15"/>
    <p:sldId id="323" r:id="rId16"/>
    <p:sldId id="324" r:id="rId17"/>
    <p:sldId id="325" r:id="rId18"/>
    <p:sldId id="329" r:id="rId19"/>
    <p:sldId id="330" r:id="rId20"/>
    <p:sldId id="331" r:id="rId21"/>
    <p:sldId id="326" r:id="rId22"/>
    <p:sldId id="327" r:id="rId23"/>
    <p:sldId id="328" r:id="rId24"/>
    <p:sldId id="333" r:id="rId25"/>
    <p:sldId id="339" r:id="rId26"/>
    <p:sldId id="335" r:id="rId27"/>
    <p:sldId id="334" r:id="rId28"/>
    <p:sldId id="336" r:id="rId29"/>
    <p:sldId id="337" r:id="rId30"/>
    <p:sldId id="338" r:id="rId31"/>
    <p:sldId id="340" r:id="rId32"/>
    <p:sldId id="341" r:id="rId33"/>
    <p:sldId id="342" r:id="rId34"/>
    <p:sldId id="343" r:id="rId35"/>
    <p:sldId id="344" r:id="rId36"/>
    <p:sldId id="347" r:id="rId37"/>
    <p:sldId id="348" r:id="rId38"/>
    <p:sldId id="349" r:id="rId39"/>
    <p:sldId id="350" r:id="rId40"/>
    <p:sldId id="346" r:id="rId41"/>
    <p:sldId id="351" r:id="rId42"/>
    <p:sldId id="345" r:id="rId43"/>
    <p:sldId id="352" r:id="rId44"/>
  </p:sldIdLst>
  <p:sldSz cx="12192000" cy="6858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onsolas" panose="020B0609020204030204" pitchFamily="49" charset="0"/>
      <p:regular r:id="rId49"/>
      <p:bold r:id="rId50"/>
      <p:italic r:id="rId51"/>
      <p:boldItalic r:id="rId52"/>
    </p:embeddedFont>
    <p:embeddedFont>
      <p:font typeface="TH Sarabun New" panose="020B0500040200020003" pitchFamily="34" charset="-34"/>
      <p:regular r:id="rId53"/>
      <p:bold r:id="rId54"/>
      <p:italic r:id="rId55"/>
      <p:boldItalic r:id="rId5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311"/>
            <p14:sldId id="312"/>
            <p14:sldId id="313"/>
            <p14:sldId id="315"/>
            <p14:sldId id="319"/>
            <p14:sldId id="332"/>
            <p14:sldId id="316"/>
            <p14:sldId id="314"/>
            <p14:sldId id="317"/>
            <p14:sldId id="321"/>
            <p14:sldId id="318"/>
            <p14:sldId id="320"/>
            <p14:sldId id="322"/>
            <p14:sldId id="323"/>
            <p14:sldId id="324"/>
            <p14:sldId id="325"/>
            <p14:sldId id="329"/>
            <p14:sldId id="330"/>
            <p14:sldId id="331"/>
            <p14:sldId id="326"/>
            <p14:sldId id="327"/>
            <p14:sldId id="328"/>
            <p14:sldId id="333"/>
            <p14:sldId id="339"/>
            <p14:sldId id="335"/>
            <p14:sldId id="334"/>
            <p14:sldId id="336"/>
            <p14:sldId id="337"/>
            <p14:sldId id="338"/>
            <p14:sldId id="340"/>
            <p14:sldId id="341"/>
            <p14:sldId id="342"/>
            <p14:sldId id="343"/>
            <p14:sldId id="344"/>
            <p14:sldId id="347"/>
            <p14:sldId id="348"/>
            <p14:sldId id="349"/>
            <p14:sldId id="350"/>
            <p14:sldId id="346"/>
            <p14:sldId id="351"/>
            <p14:sldId id="345"/>
            <p14:sldId id="35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CF6"/>
    <a:srgbClr val="F60000"/>
    <a:srgbClr val="FFFF99"/>
    <a:srgbClr val="37FF01"/>
    <a:srgbClr val="FFFFFF"/>
    <a:srgbClr val="FF9999"/>
    <a:srgbClr val="FF92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customXml" Target="../customXml/item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customXml" Target="../customXml/item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8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gif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03/05/66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14. Graph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5830F-837F-70C7-E20F-9CFCEADE0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 object base graph (node &amp; edge)</a:t>
            </a:r>
            <a:endParaRPr lang="th-TH" dirty="0"/>
          </a:p>
        </p:txBody>
      </p:sp>
      <p:pic>
        <p:nvPicPr>
          <p:cNvPr id="4" name="Content Placeholder 1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5C733A2-CBE2-BCDF-16BD-517AD17CD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653" y="2077810"/>
            <a:ext cx="3436139" cy="2702380"/>
          </a:xfrm>
        </p:spPr>
      </p:pic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58801C31-5358-F638-76FC-D8B9A5271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07" y="4137781"/>
            <a:ext cx="6404715" cy="2008496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D2B14653-969B-CB81-B4B1-6E44230398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07" y="2077810"/>
            <a:ext cx="4863780" cy="176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94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08A39-1C62-D239-90CD-41E62E016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(undirected graph)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A42D11-C471-7158-8F01-4C106AAAB85E}"/>
              </a:ext>
            </a:extLst>
          </p:cNvPr>
          <p:cNvSpPr txBox="1"/>
          <p:nvPr/>
        </p:nvSpPr>
        <p:spPr>
          <a:xfrm>
            <a:off x="1097280" y="2176105"/>
            <a:ext cx="465379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Edge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node;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Edge(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sz="20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cost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dest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cost =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_cost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node = </a:t>
            </a:r>
            <a:r>
              <a:rPr lang="en-US" sz="20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dest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pic>
        <p:nvPicPr>
          <p:cNvPr id="12" name="Content Placeholder 11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7EBC6BEA-260E-E621-B3A0-1945503B8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930" y="2063692"/>
            <a:ext cx="3375505" cy="38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489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CA13E-9E5E-23C2-8DF3-8F16DD778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(fixed node number)</a:t>
            </a:r>
            <a:endParaRPr lang="th-TH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8065E465-BE90-4CDB-296D-45BB5406D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570" y="286603"/>
            <a:ext cx="5796792" cy="434204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9DA45B-212C-C837-6242-74F284460DAB}"/>
              </a:ext>
            </a:extLst>
          </p:cNvPr>
          <p:cNvSpPr txBox="1"/>
          <p:nvPr/>
        </p:nvSpPr>
        <p:spPr>
          <a:xfrm>
            <a:off x="941663" y="1845734"/>
            <a:ext cx="671748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data;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Edge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edges[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Node(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data =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add_edge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cost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edges[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Edge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cost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4086302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17" descr="A picture containing text, pool ball, device, gauge&#10;&#10;Description automatically generated">
            <a:extLst>
              <a:ext uri="{FF2B5EF4-FFF2-40B4-BE49-F238E27FC236}">
                <a16:creationId xmlns:a16="http://schemas.microsoft.com/office/drawing/2014/main" id="{20F00559-8369-D48A-7880-6439E9247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038" y="2155714"/>
            <a:ext cx="4719267" cy="337517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8A9BF0-2800-8F41-49FC-1A73FAE55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graph (each node)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86CE26-B28D-26D1-F4E7-994E88F9AF00}"/>
              </a:ext>
            </a:extLst>
          </p:cNvPr>
          <p:cNvSpPr txBox="1"/>
          <p:nvPr/>
        </p:nvSpPr>
        <p:spPr>
          <a:xfrm>
            <a:off x="1038557" y="2556146"/>
            <a:ext cx="363872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a.add_edge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,&amp;b);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a.add_edge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,&amp;e);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a.add_edge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,&amp;c);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EE1DFE0-21B8-609C-DBB8-F4188478E7FC}"/>
              </a:ext>
            </a:extLst>
          </p:cNvPr>
          <p:cNvCxnSpPr>
            <a:cxnSpLocks/>
          </p:cNvCxnSpPr>
          <p:nvPr/>
        </p:nvCxnSpPr>
        <p:spPr>
          <a:xfrm flipV="1">
            <a:off x="4236440" y="2701255"/>
            <a:ext cx="3531766" cy="19043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E5A7FB0-E5DF-84DC-741B-60088329D60D}"/>
              </a:ext>
            </a:extLst>
          </p:cNvPr>
          <p:cNvCxnSpPr/>
          <p:nvPr/>
        </p:nvCxnSpPr>
        <p:spPr>
          <a:xfrm flipV="1">
            <a:off x="4236440" y="3212983"/>
            <a:ext cx="3816991" cy="17029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E91595F-FF1A-2DB9-E44A-1A504EB917D4}"/>
              </a:ext>
            </a:extLst>
          </p:cNvPr>
          <p:cNvCxnSpPr>
            <a:cxnSpLocks/>
          </p:cNvCxnSpPr>
          <p:nvPr/>
        </p:nvCxnSpPr>
        <p:spPr>
          <a:xfrm flipV="1">
            <a:off x="4236440" y="4303553"/>
            <a:ext cx="2701255" cy="93117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42F03C2-E4C1-8395-5CFA-D971D2FCA6A5}"/>
              </a:ext>
            </a:extLst>
          </p:cNvPr>
          <p:cNvSpPr txBox="1"/>
          <p:nvPr/>
        </p:nvSpPr>
        <p:spPr>
          <a:xfrm>
            <a:off x="1670260" y="5538013"/>
            <a:ext cx="30909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Now only one way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4024138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149DD-550F-418C-BADA-75B7C8867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graph</a:t>
            </a:r>
            <a:endParaRPr lang="th-TH" dirty="0"/>
          </a:p>
        </p:txBody>
      </p:sp>
      <p:pic>
        <p:nvPicPr>
          <p:cNvPr id="4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35BE854C-B0EC-7C58-63EE-5B79398FB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87" y="1980487"/>
            <a:ext cx="5409281" cy="40227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A4E162-F220-97C4-FC2C-295725AAF436}"/>
              </a:ext>
            </a:extLst>
          </p:cNvPr>
          <p:cNvSpPr txBox="1"/>
          <p:nvPr/>
        </p:nvSpPr>
        <p:spPr>
          <a:xfrm>
            <a:off x="656438" y="1869133"/>
            <a:ext cx="2615268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,&amp;b);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,&amp;e);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,&amp;c);</a:t>
            </a:r>
          </a:p>
          <a:p>
            <a:b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,&amp;a);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,&amp;d);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,&amp;e);</a:t>
            </a:r>
          </a:p>
          <a:p>
            <a:b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,&amp;a);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,&amp;e);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,&amp;d);</a:t>
            </a:r>
          </a:p>
          <a:p>
            <a:b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,&amp;c);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,&amp;b);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,&amp;e);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,&amp;b);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,&amp;a);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,&amp;c);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e.add_edge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,&amp;d);</a:t>
            </a:r>
          </a:p>
        </p:txBody>
      </p:sp>
    </p:spTree>
    <p:extLst>
      <p:ext uri="{BB962C8B-B14F-4D97-AF65-F5344CB8AC3E}">
        <p14:creationId xmlns:p14="http://schemas.microsoft.com/office/powerpoint/2010/main" val="785434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C9D4-5D3C-9545-C9B4-937DD4B74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 graph (node)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A0DB5C-3B4B-1CA4-1AD7-D873A9A82722}"/>
              </a:ext>
            </a:extLst>
          </p:cNvPr>
          <p:cNvSpPr txBox="1"/>
          <p:nvPr/>
        </p:nvSpPr>
        <p:spPr>
          <a:xfrm>
            <a:off x="709150" y="2042043"/>
            <a:ext cx="1098510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print(){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// method in node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"-&gt;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"("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edges[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]-&gt;cost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","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(edges[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]-&gt;node)-&gt;data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")"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8341B8-A8FC-A414-8550-35543E0A6509}"/>
              </a:ext>
            </a:extLst>
          </p:cNvPr>
          <p:cNvSpPr txBox="1"/>
          <p:nvPr/>
        </p:nvSpPr>
        <p:spPr>
          <a:xfrm>
            <a:off x="631273" y="4220356"/>
            <a:ext cx="609460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a.print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b.print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c.print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d.print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e.print</a:t>
            </a:r>
            <a:r>
              <a:rPr lang="fr-FR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C05574-68C9-0133-2EFE-4781128319EF}"/>
              </a:ext>
            </a:extLst>
          </p:cNvPr>
          <p:cNvSpPr txBox="1"/>
          <p:nvPr/>
        </p:nvSpPr>
        <p:spPr>
          <a:xfrm>
            <a:off x="6854226" y="3765738"/>
            <a:ext cx="253305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Result :</a:t>
            </a:r>
            <a:endParaRPr lang="th-TH" sz="2400" dirty="0"/>
          </a:p>
          <a:p>
            <a:r>
              <a:rPr lang="th-TH" sz="2400" dirty="0"/>
              <a:t>A-&gt; (20,B)(2,E)(30,C)</a:t>
            </a:r>
          </a:p>
          <a:p>
            <a:r>
              <a:rPr lang="th-TH" sz="2400" dirty="0"/>
              <a:t>B-&gt; (20,A)(7,D)(6,E)</a:t>
            </a:r>
          </a:p>
          <a:p>
            <a:r>
              <a:rPr lang="th-TH" sz="2400" dirty="0"/>
              <a:t>C-&gt; (30,A)(1,E)(2,D)</a:t>
            </a:r>
          </a:p>
          <a:p>
            <a:r>
              <a:rPr lang="th-TH" sz="2400" dirty="0"/>
              <a:t>D-&gt; (2,C)(7,B)(4,E)</a:t>
            </a:r>
          </a:p>
          <a:p>
            <a:r>
              <a:rPr lang="th-TH" sz="2400" dirty="0"/>
              <a:t>E-&gt; (6,B)(2,A)(1,C)(4,D)</a:t>
            </a:r>
          </a:p>
        </p:txBody>
      </p:sp>
    </p:spTree>
    <p:extLst>
      <p:ext uri="{BB962C8B-B14F-4D97-AF65-F5344CB8AC3E}">
        <p14:creationId xmlns:p14="http://schemas.microsoft.com/office/powerpoint/2010/main" val="3173630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EB96F2-43A4-1CCC-1A7B-8C732B6C40C0}"/>
              </a:ext>
            </a:extLst>
          </p:cNvPr>
          <p:cNvSpPr txBox="1"/>
          <p:nvPr/>
        </p:nvSpPr>
        <p:spPr>
          <a:xfrm>
            <a:off x="1040654" y="1207096"/>
            <a:ext cx="38249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Result :</a:t>
            </a:r>
            <a:endParaRPr lang="th-TH" sz="3600" dirty="0"/>
          </a:p>
          <a:p>
            <a:r>
              <a:rPr lang="th-TH" sz="3600" dirty="0"/>
              <a:t>A-&gt; (20,B)(2,E)(30,C)</a:t>
            </a:r>
          </a:p>
          <a:p>
            <a:r>
              <a:rPr lang="th-TH" sz="3600" dirty="0"/>
              <a:t>B-&gt; (20,A)(7,D)(6,E)</a:t>
            </a:r>
          </a:p>
          <a:p>
            <a:r>
              <a:rPr lang="th-TH" sz="3600" dirty="0"/>
              <a:t>C-&gt; (30,A)(1,E)(2,D)</a:t>
            </a:r>
          </a:p>
          <a:p>
            <a:r>
              <a:rPr lang="th-TH" sz="3600" dirty="0"/>
              <a:t>D-&gt; (2,C)(7,B)(4,E)</a:t>
            </a:r>
          </a:p>
          <a:p>
            <a:r>
              <a:rPr lang="th-TH" sz="3600" dirty="0"/>
              <a:t>E-&gt; (6,B)(2,A)(1,C)(4,D)</a:t>
            </a:r>
          </a:p>
        </p:txBody>
      </p:sp>
      <p:pic>
        <p:nvPicPr>
          <p:cNvPr id="5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411EB816-DF3B-1728-BE40-765A6C931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039" y="1032531"/>
            <a:ext cx="5989032" cy="445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39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1EF6-9FE0-0AE6-1574-5ED9203F8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8BBD5-8842-5BDA-9A97-5B8E1EA05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Can start from any node / </a:t>
            </a:r>
            <a:r>
              <a:rPr lang="th-TH" sz="4000" dirty="0"/>
              <a:t>สามารถเริ่มใช้จาก </a:t>
            </a:r>
            <a:r>
              <a:rPr lang="en-US" sz="4000" dirty="0"/>
              <a:t>node  </a:t>
            </a:r>
            <a:r>
              <a:rPr lang="th-TH" sz="4000" dirty="0"/>
              <a:t>ใดก็ได้</a:t>
            </a:r>
            <a:endParaRPr lang="en-US" sz="4000" dirty="0"/>
          </a:p>
          <a:p>
            <a:endParaRPr lang="th-TH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D8179F-DBFA-36BC-BD9C-B91F5C917B56}"/>
              </a:ext>
            </a:extLst>
          </p:cNvPr>
          <p:cNvSpPr txBox="1"/>
          <p:nvPr/>
        </p:nvSpPr>
        <p:spPr>
          <a:xfrm>
            <a:off x="1273449" y="2693492"/>
            <a:ext cx="35586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Result :</a:t>
            </a:r>
            <a:endParaRPr lang="th-TH" sz="3600" dirty="0"/>
          </a:p>
          <a:p>
            <a:r>
              <a:rPr lang="th-TH" sz="3600" dirty="0"/>
              <a:t>A-&gt; (20,B)(2,E)(30,C)</a:t>
            </a:r>
          </a:p>
          <a:p>
            <a:r>
              <a:rPr lang="th-TH" sz="3600" dirty="0"/>
              <a:t>B-&gt; (20,A)(7,D)(6,E)</a:t>
            </a:r>
          </a:p>
          <a:p>
            <a:r>
              <a:rPr lang="th-TH" sz="3600" dirty="0"/>
              <a:t>C-&gt; (30,A)(1,E)(2,D)</a:t>
            </a:r>
          </a:p>
          <a:p>
            <a:r>
              <a:rPr lang="th-TH" sz="3600" dirty="0"/>
              <a:t>D-&gt; (2,C)(7,B)(4,E)</a:t>
            </a:r>
          </a:p>
          <a:p>
            <a:r>
              <a:rPr lang="th-TH" sz="3600" dirty="0"/>
              <a:t>E-&gt; (6,B)(2,A)(1,C)(4,D)</a:t>
            </a:r>
          </a:p>
        </p:txBody>
      </p:sp>
      <p:pic>
        <p:nvPicPr>
          <p:cNvPr id="5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0A76AD39-9109-FD75-F15A-D749139FB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432" y="3004515"/>
            <a:ext cx="4175633" cy="310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81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1DE0-0A96-F585-099F-71BACEA823A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20723" y="384539"/>
            <a:ext cx="2796330" cy="794996"/>
          </a:xfrm>
        </p:spPr>
        <p:txBody>
          <a:bodyPr>
            <a:normAutofit/>
          </a:bodyPr>
          <a:lstStyle/>
          <a:p>
            <a:r>
              <a:rPr lang="en-US" dirty="0"/>
              <a:t>example</a:t>
            </a:r>
            <a:endParaRPr lang="th-TH" dirty="0"/>
          </a:p>
        </p:txBody>
      </p:sp>
      <p:pic>
        <p:nvPicPr>
          <p:cNvPr id="4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CC637BC6-2BAD-2985-BA3E-95383E6DC1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959" y="2005013"/>
            <a:ext cx="3733800" cy="277653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2131AB-6D65-D399-D4FE-147195560B67}"/>
              </a:ext>
            </a:extLst>
          </p:cNvPr>
          <p:cNvCxnSpPr/>
          <p:nvPr/>
        </p:nvCxnSpPr>
        <p:spPr>
          <a:xfrm>
            <a:off x="1702965" y="2365695"/>
            <a:ext cx="103184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48759AF-20A1-E34B-2983-61BDC0DD2392}"/>
              </a:ext>
            </a:extLst>
          </p:cNvPr>
          <p:cNvCxnSpPr>
            <a:cxnSpLocks/>
          </p:cNvCxnSpPr>
          <p:nvPr/>
        </p:nvCxnSpPr>
        <p:spPr>
          <a:xfrm>
            <a:off x="3045204" y="2725738"/>
            <a:ext cx="0" cy="13513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8399FE3-B205-0408-FD73-AC4FD055E938}"/>
              </a:ext>
            </a:extLst>
          </p:cNvPr>
          <p:cNvCxnSpPr>
            <a:cxnSpLocks/>
          </p:cNvCxnSpPr>
          <p:nvPr/>
        </p:nvCxnSpPr>
        <p:spPr>
          <a:xfrm flipV="1">
            <a:off x="3347207" y="3498209"/>
            <a:ext cx="864066" cy="8137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2431C4-BFF2-E504-CA35-E63CB5D4AA24}"/>
              </a:ext>
            </a:extLst>
          </p:cNvPr>
          <p:cNvSpPr txBox="1"/>
          <p:nvPr/>
        </p:nvSpPr>
        <p:spPr>
          <a:xfrm>
            <a:off x="6717904" y="3393840"/>
            <a:ext cx="3632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much total cost for this path from A to E</a:t>
            </a:r>
            <a:endParaRPr lang="th-TH" sz="3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237A57-FF5B-1953-92C4-5BDCDD03212D}"/>
              </a:ext>
            </a:extLst>
          </p:cNvPr>
          <p:cNvSpPr txBox="1"/>
          <p:nvPr/>
        </p:nvSpPr>
        <p:spPr>
          <a:xfrm>
            <a:off x="6779004" y="719090"/>
            <a:ext cx="39411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2800" dirty="0"/>
              <a:t>A-&gt; </a:t>
            </a:r>
            <a:r>
              <a:rPr lang="th-TH" sz="2800" b="1" dirty="0">
                <a:solidFill>
                  <a:srgbClr val="FF0000"/>
                </a:solidFill>
              </a:rPr>
              <a:t>(20,B)</a:t>
            </a:r>
            <a:r>
              <a:rPr lang="th-TH" sz="2800" dirty="0"/>
              <a:t>(2,E)(30,C)</a:t>
            </a:r>
          </a:p>
          <a:p>
            <a:r>
              <a:rPr lang="th-TH" sz="2800" dirty="0"/>
              <a:t>B-&gt; (20,A)</a:t>
            </a:r>
            <a:r>
              <a:rPr lang="th-TH" sz="2800" b="1" dirty="0">
                <a:solidFill>
                  <a:srgbClr val="FF0000"/>
                </a:solidFill>
              </a:rPr>
              <a:t>(7,D)</a:t>
            </a:r>
            <a:r>
              <a:rPr lang="th-TH" sz="2800" dirty="0"/>
              <a:t>(6,E)</a:t>
            </a:r>
          </a:p>
          <a:p>
            <a:r>
              <a:rPr lang="th-TH" sz="2800" dirty="0"/>
              <a:t>C-&gt; (30,A)(1,E)(2,D)</a:t>
            </a:r>
          </a:p>
          <a:p>
            <a:r>
              <a:rPr lang="th-TH" sz="2800" dirty="0"/>
              <a:t>D-&gt; (2,C)(7,B)</a:t>
            </a:r>
            <a:r>
              <a:rPr lang="th-TH" sz="2800" b="1" dirty="0">
                <a:solidFill>
                  <a:srgbClr val="FF0000"/>
                </a:solidFill>
              </a:rPr>
              <a:t>(4,E)</a:t>
            </a:r>
          </a:p>
          <a:p>
            <a:r>
              <a:rPr lang="th-TH" sz="2800" dirty="0"/>
              <a:t>E-&gt; (6,B)(2,A)(1,C)(4,D)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C97D4F-5CB6-9688-9603-9BA8EBF348A4}"/>
              </a:ext>
            </a:extLst>
          </p:cNvPr>
          <p:cNvSpPr txBox="1"/>
          <p:nvPr/>
        </p:nvSpPr>
        <p:spPr>
          <a:xfrm>
            <a:off x="654342" y="5450130"/>
            <a:ext cx="110671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a.edges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]-&gt;cost +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b.edges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]-&gt;cost +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d.edges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]-&gt;cost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31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779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1DE0-0A96-F585-099F-71BACEA823A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20723" y="384539"/>
            <a:ext cx="2796330" cy="794996"/>
          </a:xfrm>
        </p:spPr>
        <p:txBody>
          <a:bodyPr>
            <a:normAutofit/>
          </a:bodyPr>
          <a:lstStyle/>
          <a:p>
            <a:r>
              <a:rPr lang="en-US" dirty="0"/>
              <a:t>example</a:t>
            </a:r>
            <a:endParaRPr lang="th-TH" dirty="0"/>
          </a:p>
        </p:txBody>
      </p:sp>
      <p:pic>
        <p:nvPicPr>
          <p:cNvPr id="4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CC637BC6-2BAD-2985-BA3E-95383E6DC1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959" y="2005013"/>
            <a:ext cx="3733800" cy="277653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2131AB-6D65-D399-D4FE-147195560B67}"/>
              </a:ext>
            </a:extLst>
          </p:cNvPr>
          <p:cNvCxnSpPr/>
          <p:nvPr/>
        </p:nvCxnSpPr>
        <p:spPr>
          <a:xfrm>
            <a:off x="1702965" y="2365695"/>
            <a:ext cx="103184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8399FE3-B205-0408-FD73-AC4FD055E938}"/>
              </a:ext>
            </a:extLst>
          </p:cNvPr>
          <p:cNvCxnSpPr>
            <a:cxnSpLocks/>
          </p:cNvCxnSpPr>
          <p:nvPr/>
        </p:nvCxnSpPr>
        <p:spPr>
          <a:xfrm>
            <a:off x="3338818" y="2525086"/>
            <a:ext cx="847288" cy="90391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2431C4-BFF2-E504-CA35-E63CB5D4AA24}"/>
              </a:ext>
            </a:extLst>
          </p:cNvPr>
          <p:cNvSpPr txBox="1"/>
          <p:nvPr/>
        </p:nvSpPr>
        <p:spPr>
          <a:xfrm>
            <a:off x="6717904" y="3393840"/>
            <a:ext cx="3632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much total cost for this path from A to E</a:t>
            </a:r>
            <a:endParaRPr lang="th-TH" sz="3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237A57-FF5B-1953-92C4-5BDCDD03212D}"/>
              </a:ext>
            </a:extLst>
          </p:cNvPr>
          <p:cNvSpPr txBox="1"/>
          <p:nvPr/>
        </p:nvSpPr>
        <p:spPr>
          <a:xfrm>
            <a:off x="6779004" y="719090"/>
            <a:ext cx="39411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2800" dirty="0"/>
              <a:t>A-&gt; </a:t>
            </a:r>
            <a:r>
              <a:rPr lang="th-TH" sz="2800" b="1" dirty="0">
                <a:solidFill>
                  <a:srgbClr val="FF0000"/>
                </a:solidFill>
              </a:rPr>
              <a:t>(20,B)</a:t>
            </a:r>
            <a:r>
              <a:rPr lang="th-TH" sz="2800" dirty="0"/>
              <a:t>(2,E)(30,C)</a:t>
            </a:r>
          </a:p>
          <a:p>
            <a:r>
              <a:rPr lang="th-TH" sz="2800" dirty="0"/>
              <a:t>B-&gt; (20,A)(7,D)</a:t>
            </a:r>
            <a:r>
              <a:rPr lang="th-TH" sz="2800" b="1" dirty="0">
                <a:solidFill>
                  <a:srgbClr val="FF0000"/>
                </a:solidFill>
              </a:rPr>
              <a:t>(6,E)</a:t>
            </a:r>
          </a:p>
          <a:p>
            <a:r>
              <a:rPr lang="th-TH" sz="2800" dirty="0"/>
              <a:t>C-&gt; (30,A)(1,E)(2,D)</a:t>
            </a:r>
          </a:p>
          <a:p>
            <a:r>
              <a:rPr lang="th-TH" sz="2800" dirty="0"/>
              <a:t>D-&gt; (2,C)(7,B)(4,E)</a:t>
            </a:r>
          </a:p>
          <a:p>
            <a:r>
              <a:rPr lang="th-TH" sz="2800" dirty="0"/>
              <a:t>E-&gt; (6,B)(2,A)(1,C)(4,D)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C97D4F-5CB6-9688-9603-9BA8EBF348A4}"/>
              </a:ext>
            </a:extLst>
          </p:cNvPr>
          <p:cNvSpPr txBox="1"/>
          <p:nvPr/>
        </p:nvSpPr>
        <p:spPr>
          <a:xfrm>
            <a:off x="654342" y="5450130"/>
            <a:ext cx="110671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a.edges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]-&gt;cost +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b.edges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]-&gt;cost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26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213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80F52-9E73-65E2-A3E4-FF9AD215D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</a:t>
            </a:r>
            <a:endParaRPr lang="th-TH" dirty="0"/>
          </a:p>
        </p:txBody>
      </p:sp>
      <p:pic>
        <p:nvPicPr>
          <p:cNvPr id="1026" name="Picture 2" descr="What is Graph in Data Structure &amp; Algorithms">
            <a:extLst>
              <a:ext uri="{FF2B5EF4-FFF2-40B4-BE49-F238E27FC236}">
                <a16:creationId xmlns:a16="http://schemas.microsoft.com/office/drawing/2014/main" id="{314E81CD-33F6-9029-0C1B-C0DABE5544A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4275" y="2014538"/>
            <a:ext cx="7343775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11C171-1D28-C80F-EE78-C5E266D2FDCF}"/>
              </a:ext>
            </a:extLst>
          </p:cNvPr>
          <p:cNvSpPr txBox="1"/>
          <p:nvPr/>
        </p:nvSpPr>
        <p:spPr>
          <a:xfrm>
            <a:off x="6602136" y="6396389"/>
            <a:ext cx="53270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https://www.geeksforgeeks.org/graph-data-structure-and-algorithms/</a:t>
            </a:r>
          </a:p>
        </p:txBody>
      </p:sp>
    </p:spTree>
    <p:extLst>
      <p:ext uri="{BB962C8B-B14F-4D97-AF65-F5344CB8AC3E}">
        <p14:creationId xmlns:p14="http://schemas.microsoft.com/office/powerpoint/2010/main" val="9583219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1DE0-0A96-F585-099F-71BACEA823A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20723" y="384539"/>
            <a:ext cx="2796330" cy="794996"/>
          </a:xfrm>
        </p:spPr>
        <p:txBody>
          <a:bodyPr>
            <a:normAutofit/>
          </a:bodyPr>
          <a:lstStyle/>
          <a:p>
            <a:r>
              <a:rPr lang="en-US" dirty="0"/>
              <a:t>example</a:t>
            </a:r>
            <a:endParaRPr lang="th-TH" dirty="0"/>
          </a:p>
        </p:txBody>
      </p:sp>
      <p:pic>
        <p:nvPicPr>
          <p:cNvPr id="4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CC637BC6-2BAD-2985-BA3E-95383E6DC1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959" y="2005013"/>
            <a:ext cx="3733800" cy="277653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2131AB-6D65-D399-D4FE-147195560B67}"/>
              </a:ext>
            </a:extLst>
          </p:cNvPr>
          <p:cNvCxnSpPr>
            <a:cxnSpLocks/>
          </p:cNvCxnSpPr>
          <p:nvPr/>
        </p:nvCxnSpPr>
        <p:spPr>
          <a:xfrm>
            <a:off x="1652631" y="2608976"/>
            <a:ext cx="2575420" cy="88923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2431C4-BFF2-E504-CA35-E63CB5D4AA24}"/>
              </a:ext>
            </a:extLst>
          </p:cNvPr>
          <p:cNvSpPr txBox="1"/>
          <p:nvPr/>
        </p:nvSpPr>
        <p:spPr>
          <a:xfrm>
            <a:off x="6717904" y="3393840"/>
            <a:ext cx="3632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much total cost for this path from A to E</a:t>
            </a:r>
            <a:endParaRPr lang="th-TH" sz="3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237A57-FF5B-1953-92C4-5BDCDD03212D}"/>
              </a:ext>
            </a:extLst>
          </p:cNvPr>
          <p:cNvSpPr txBox="1"/>
          <p:nvPr/>
        </p:nvSpPr>
        <p:spPr>
          <a:xfrm>
            <a:off x="6779004" y="719090"/>
            <a:ext cx="39411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2800" dirty="0"/>
              <a:t>A-&gt; (20,B)</a:t>
            </a:r>
            <a:r>
              <a:rPr lang="th-TH" sz="2800" b="1" dirty="0">
                <a:solidFill>
                  <a:srgbClr val="FF0000"/>
                </a:solidFill>
              </a:rPr>
              <a:t>(2,E)</a:t>
            </a:r>
            <a:r>
              <a:rPr lang="th-TH" sz="2800" dirty="0"/>
              <a:t>(30,C)</a:t>
            </a:r>
          </a:p>
          <a:p>
            <a:r>
              <a:rPr lang="th-TH" sz="2800" dirty="0"/>
              <a:t>B-&gt; (20,A)(7,D)(6,E)</a:t>
            </a:r>
          </a:p>
          <a:p>
            <a:r>
              <a:rPr lang="th-TH" sz="2800" dirty="0"/>
              <a:t>C-&gt; (30,A)(1,E)(2,D)</a:t>
            </a:r>
          </a:p>
          <a:p>
            <a:r>
              <a:rPr lang="th-TH" sz="2800" dirty="0"/>
              <a:t>D-&gt; (2,C)(7,B)(4,E)</a:t>
            </a:r>
          </a:p>
          <a:p>
            <a:r>
              <a:rPr lang="th-TH" sz="2800" dirty="0"/>
              <a:t>E-&gt; (6,B)(2,A)(1,C)(4,D)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C97D4F-5CB6-9688-9603-9BA8EBF348A4}"/>
              </a:ext>
            </a:extLst>
          </p:cNvPr>
          <p:cNvSpPr txBox="1"/>
          <p:nvPr/>
        </p:nvSpPr>
        <p:spPr>
          <a:xfrm>
            <a:off x="654342" y="5450130"/>
            <a:ext cx="110671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a.edges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]-&gt;cost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2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573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1EF6-9FE0-0AE6-1574-5ED9203F8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of graph structure 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8BBD5-8842-5BDA-9A97-5B8E1EA05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726108"/>
            <a:ext cx="10058400" cy="3142986"/>
          </a:xfrm>
        </p:spPr>
        <p:txBody>
          <a:bodyPr>
            <a:normAutofit/>
          </a:bodyPr>
          <a:lstStyle/>
          <a:p>
            <a:pPr algn="ctr"/>
            <a:r>
              <a:rPr lang="en-US" sz="13800" dirty="0"/>
              <a:t>Happy?</a:t>
            </a:r>
            <a:endParaRPr lang="th-TH" sz="13800" dirty="0"/>
          </a:p>
        </p:txBody>
      </p:sp>
    </p:spTree>
    <p:extLst>
      <p:ext uri="{BB962C8B-B14F-4D97-AF65-F5344CB8AC3E}">
        <p14:creationId xmlns:p14="http://schemas.microsoft.com/office/powerpoint/2010/main" val="3254660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378EC2-E210-AACD-E842-6F8301AF6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1500" dirty="0"/>
              <a:t>Quiz</a:t>
            </a:r>
            <a:endParaRPr lang="th-TH" sz="115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D95BAC-BFE2-398A-CF48-96AEEEAFDE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Shortest path?</a:t>
            </a:r>
            <a:endParaRPr lang="th-TH" dirty="0"/>
          </a:p>
        </p:txBody>
      </p:sp>
      <p:pic>
        <p:nvPicPr>
          <p:cNvPr id="6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45895F5B-1EE1-257E-C67F-5463194E5AA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995" y="1093693"/>
            <a:ext cx="6280896" cy="467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38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1EF6-9FE0-0AE6-1574-5ED9203F8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graph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8BBD5-8842-5BDA-9A97-5B8E1EA05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 more flexible than tree</a:t>
            </a:r>
          </a:p>
          <a:p>
            <a:r>
              <a:rPr lang="en-US" sz="3600" dirty="0"/>
              <a:t>- more complex algorithm implementation***</a:t>
            </a:r>
          </a:p>
          <a:p>
            <a:r>
              <a:rPr lang="en-US" sz="3600" dirty="0"/>
              <a:t>- seem like realistic modelling (such as networking traffic)</a:t>
            </a:r>
          </a:p>
          <a:p>
            <a:r>
              <a:rPr lang="en-US" sz="3600" dirty="0"/>
              <a:t>- </a:t>
            </a:r>
            <a:r>
              <a:rPr lang="th-TH" sz="3600" dirty="0"/>
              <a:t>ยืดหยุ่นกว่า </a:t>
            </a:r>
            <a:r>
              <a:rPr lang="en-US" sz="3600" dirty="0"/>
              <a:t>tree</a:t>
            </a:r>
          </a:p>
          <a:p>
            <a:r>
              <a:rPr lang="en-US" sz="3600" dirty="0"/>
              <a:t>- </a:t>
            </a:r>
            <a:r>
              <a:rPr lang="th-TH" sz="3600" dirty="0"/>
              <a:t>สามารถใช้ </a:t>
            </a:r>
            <a:r>
              <a:rPr lang="en-US" sz="3600" dirty="0"/>
              <a:t>algorithm </a:t>
            </a:r>
            <a:r>
              <a:rPr lang="th-TH" sz="3600" dirty="0"/>
              <a:t>ที่ซับซ้อนได้มากกว่า***</a:t>
            </a:r>
          </a:p>
          <a:p>
            <a:r>
              <a:rPr lang="th-TH" sz="3600" dirty="0"/>
              <a:t>- สามารถ </a:t>
            </a:r>
            <a:r>
              <a:rPr lang="en-US" sz="3600" dirty="0"/>
              <a:t>modeling </a:t>
            </a:r>
            <a:r>
              <a:rPr lang="th-TH" sz="3600" dirty="0"/>
              <a:t>ให้เหมือนกันความเป็นจริงได้ เช่น </a:t>
            </a:r>
            <a:r>
              <a:rPr lang="en-US" sz="3600" dirty="0"/>
              <a:t>networking </a:t>
            </a:r>
            <a:r>
              <a:rPr lang="th-TH" sz="3600" dirty="0"/>
              <a:t>การจราจร</a:t>
            </a:r>
          </a:p>
        </p:txBody>
      </p:sp>
    </p:spTree>
    <p:extLst>
      <p:ext uri="{BB962C8B-B14F-4D97-AF65-F5344CB8AC3E}">
        <p14:creationId xmlns:p14="http://schemas.microsoft.com/office/powerpoint/2010/main" val="22944068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20F3D-62A8-F886-492A-FF095682D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program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D6904-A7EF-B5B2-7900-76870A248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second order visited</a:t>
            </a:r>
          </a:p>
          <a:p>
            <a:pPr lvl="1">
              <a:buFontTx/>
              <a:buChar char="-"/>
            </a:pPr>
            <a:r>
              <a:rPr lang="en-US" sz="4000" dirty="0"/>
              <a:t>List all possibility node that can visit with in 2 </a:t>
            </a:r>
            <a:r>
              <a:rPr lang="en-US" sz="4000" u="sng" dirty="0"/>
              <a:t>move</a:t>
            </a:r>
          </a:p>
          <a:p>
            <a:pPr lvl="1">
              <a:buFontTx/>
              <a:buChar char="-"/>
            </a:pPr>
            <a:r>
              <a:rPr lang="th-TH" sz="4000" dirty="0"/>
              <a:t>แสดง </a:t>
            </a:r>
            <a:r>
              <a:rPr lang="en-US" sz="4000" dirty="0"/>
              <a:t>node </a:t>
            </a:r>
            <a:r>
              <a:rPr lang="th-TH" sz="4000" dirty="0"/>
              <a:t>ทั้งหมดที่เป็นไปได้ ที่สามารถเข้าถึงได้ด้วยการ</a:t>
            </a:r>
            <a:r>
              <a:rPr lang="th-TH" sz="4000" u="sng" dirty="0"/>
              <a:t>เดิน</a:t>
            </a:r>
            <a:r>
              <a:rPr lang="th-TH" sz="4000" dirty="0"/>
              <a:t> 2 ครั้ง</a:t>
            </a:r>
          </a:p>
        </p:txBody>
      </p:sp>
      <p:pic>
        <p:nvPicPr>
          <p:cNvPr id="4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398A36AD-8920-767D-8CC7-90322416D11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792" y="4111983"/>
            <a:ext cx="2862594" cy="212868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DFE43E2-5969-F003-29C3-FF6703D75193}"/>
              </a:ext>
            </a:extLst>
          </p:cNvPr>
          <p:cNvCxnSpPr/>
          <p:nvPr/>
        </p:nvCxnSpPr>
        <p:spPr>
          <a:xfrm>
            <a:off x="1895912" y="4387442"/>
            <a:ext cx="78017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143BDDB-A213-4A40-15D6-872683CE5062}"/>
              </a:ext>
            </a:extLst>
          </p:cNvPr>
          <p:cNvCxnSpPr>
            <a:cxnSpLocks/>
          </p:cNvCxnSpPr>
          <p:nvPr/>
        </p:nvCxnSpPr>
        <p:spPr>
          <a:xfrm>
            <a:off x="3129094" y="4495817"/>
            <a:ext cx="654341" cy="68051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31B5F6-33D0-B43B-CD14-C635489BA82A}"/>
              </a:ext>
            </a:extLst>
          </p:cNvPr>
          <p:cNvCxnSpPr>
            <a:cxnSpLocks/>
          </p:cNvCxnSpPr>
          <p:nvPr/>
        </p:nvCxnSpPr>
        <p:spPr>
          <a:xfrm>
            <a:off x="1644242" y="4647501"/>
            <a:ext cx="0" cy="1048624"/>
          </a:xfrm>
          <a:prstGeom prst="straightConnector1">
            <a:avLst/>
          </a:prstGeom>
          <a:ln w="57150">
            <a:solidFill>
              <a:srgbClr val="000C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BA2C6C1-9EC3-712B-2750-D8740817EFEC}"/>
              </a:ext>
            </a:extLst>
          </p:cNvPr>
          <p:cNvCxnSpPr>
            <a:cxnSpLocks/>
          </p:cNvCxnSpPr>
          <p:nvPr/>
        </p:nvCxnSpPr>
        <p:spPr>
          <a:xfrm>
            <a:off x="1887523" y="5902650"/>
            <a:ext cx="771787" cy="0"/>
          </a:xfrm>
          <a:prstGeom prst="straightConnector1">
            <a:avLst/>
          </a:prstGeom>
          <a:ln w="57150">
            <a:solidFill>
              <a:srgbClr val="000C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92741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DBE4E-C256-6921-2EED-BF105887D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 ***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44576-EE82-EECE-452B-222B62BD7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following algorithm is just a partial algorithm can’t use in real life application</a:t>
            </a:r>
          </a:p>
          <a:p>
            <a:r>
              <a:rPr lang="en-US" sz="4000" dirty="0"/>
              <a:t>- algorithm </a:t>
            </a:r>
            <a:r>
              <a:rPr lang="th-TH" sz="4000" dirty="0"/>
              <a:t>ต่อไปนี้เป็นเพียงส่วนหนึ่งของ </a:t>
            </a:r>
            <a:r>
              <a:rPr lang="en-US" sz="4000" dirty="0"/>
              <a:t>algorithm </a:t>
            </a:r>
            <a:r>
              <a:rPr lang="th-TH" sz="4000" dirty="0"/>
              <a:t>เท่านั้นไม่สามารถนำไปใช้จริงได้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F84A7-3368-B3E9-5DC3-EC903DB34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357" y="3914395"/>
            <a:ext cx="3606363" cy="2197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52758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B5CDF-29F0-999A-2B08-8A036C77D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order visited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98A7B8-B68C-A509-B36A-9DD48BDDBA92}"/>
              </a:ext>
            </a:extLst>
          </p:cNvPr>
          <p:cNvSpPr txBox="1"/>
          <p:nvPr/>
        </p:nvSpPr>
        <p:spPr>
          <a:xfrm>
            <a:off x="1097280" y="2322345"/>
            <a:ext cx="936211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second_order_visited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like print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node1 = 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-&gt;edges[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])-&gt;node;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cost1 = 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-&gt;edges[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])-&gt;cost;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;j&lt;node1-&gt;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edge_count;j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node2 = (node1-&gt;edges[j])-&gt;node;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cost2 = cost1 + (node1-&gt;edges[j])-&gt;cost;          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"-&gt;"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node1-&gt;data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"-&gt;"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node2-&gt;data </a:t>
            </a: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=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cost2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85775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B5CDF-29F0-999A-2B08-8A036C77D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second order visited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AEDB8B-750C-14B4-F31B-B8E209E114B7}"/>
              </a:ext>
            </a:extLst>
          </p:cNvPr>
          <p:cNvSpPr txBox="1"/>
          <p:nvPr/>
        </p:nvSpPr>
        <p:spPr>
          <a:xfrm>
            <a:off x="1097280" y="1912582"/>
            <a:ext cx="60946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second_order_visited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(&amp;a);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89AE6-07C0-18C4-A337-F22D390F3C80}"/>
              </a:ext>
            </a:extLst>
          </p:cNvPr>
          <p:cNvSpPr txBox="1"/>
          <p:nvPr/>
        </p:nvSpPr>
        <p:spPr>
          <a:xfrm>
            <a:off x="1159778" y="2487914"/>
            <a:ext cx="242232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2400" b="1" dirty="0"/>
              <a:t>A-&gt;B-&gt;A = 40</a:t>
            </a:r>
          </a:p>
          <a:p>
            <a:r>
              <a:rPr lang="th-TH" sz="2400" b="1" dirty="0"/>
              <a:t>A-&gt;B-&gt;D = 27</a:t>
            </a:r>
          </a:p>
          <a:p>
            <a:r>
              <a:rPr lang="th-TH" sz="2400" b="1" dirty="0"/>
              <a:t>A-&gt;B-&gt;E = 26</a:t>
            </a:r>
          </a:p>
          <a:p>
            <a:r>
              <a:rPr lang="th-TH" sz="2400" b="1" dirty="0"/>
              <a:t>A-&gt;E-&gt;B = 8 </a:t>
            </a:r>
          </a:p>
          <a:p>
            <a:r>
              <a:rPr lang="th-TH" sz="2400" b="1" dirty="0"/>
              <a:t>A-&gt;E-&gt;A = 4 </a:t>
            </a:r>
          </a:p>
          <a:p>
            <a:r>
              <a:rPr lang="th-TH" sz="2400" b="1" dirty="0"/>
              <a:t>A-&gt;E-&gt;C = 3 </a:t>
            </a:r>
          </a:p>
          <a:p>
            <a:r>
              <a:rPr lang="th-TH" sz="2400" b="1" dirty="0"/>
              <a:t>A-&gt;E-&gt;D = 6 </a:t>
            </a:r>
          </a:p>
          <a:p>
            <a:r>
              <a:rPr lang="th-TH" sz="2400" b="1" dirty="0"/>
              <a:t>A-&gt;C-&gt;A = 60</a:t>
            </a:r>
          </a:p>
          <a:p>
            <a:r>
              <a:rPr lang="th-TH" sz="2400" b="1" dirty="0"/>
              <a:t>A-&gt;C-&gt;E = 31</a:t>
            </a:r>
          </a:p>
          <a:p>
            <a:r>
              <a:rPr lang="th-TH" sz="2400" b="1" dirty="0"/>
              <a:t>A-&gt;C-&gt;D = 32</a:t>
            </a:r>
          </a:p>
        </p:txBody>
      </p:sp>
      <p:pic>
        <p:nvPicPr>
          <p:cNvPr id="10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0CF0B01C-777E-BCF9-A90F-796534CA7C4E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731" y="2631022"/>
            <a:ext cx="4525222" cy="336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8945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B5CDF-29F0-999A-2B08-8A036C77D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order visited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98A7B8-B68C-A509-B36A-9DD48BDDBA92}"/>
              </a:ext>
            </a:extLst>
          </p:cNvPr>
          <p:cNvSpPr txBox="1"/>
          <p:nvPr/>
        </p:nvSpPr>
        <p:spPr>
          <a:xfrm>
            <a:off x="937889" y="1852562"/>
            <a:ext cx="107060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third_order_visited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like print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node1 = 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-&gt;edges[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])-&gt;node;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cost1 = 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-&gt;edges[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])-&gt;cost;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;j&lt;node1-&gt;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edge_count;j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node2 = (node1-&gt;edges[j])-&gt;node;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cost2 = cost1 + (node1-&gt;edges[j])-&gt;cost;          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;k&lt; node2-&gt;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   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node3 = (node2-&gt;edges[k])-&gt;node;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   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cost3 = cost2 + (node2-&gt;edges[k])-&gt;cost;    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   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"-&gt;"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node1-&gt;data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"-&gt;"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node2-&gt;data </a:t>
            </a: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    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"-&gt;"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node3-&gt;data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=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cost3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49242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B5CDF-29F0-999A-2B08-8A036C77D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order visited</a:t>
            </a:r>
            <a:endParaRPr lang="th-T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817793-E8DD-E288-97F5-E9C8F4F9F222}"/>
              </a:ext>
            </a:extLst>
          </p:cNvPr>
          <p:cNvSpPr txBox="1"/>
          <p:nvPr/>
        </p:nvSpPr>
        <p:spPr>
          <a:xfrm>
            <a:off x="744943" y="1909641"/>
            <a:ext cx="198148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A-&gt;B-&gt;A-&gt;B = 60</a:t>
            </a:r>
          </a:p>
          <a:p>
            <a:r>
              <a:rPr lang="pt-BR" sz="2000" dirty="0"/>
              <a:t>A-&gt;B-&gt;A-&gt;E = 42</a:t>
            </a:r>
          </a:p>
          <a:p>
            <a:r>
              <a:rPr lang="pt-BR" sz="2000" dirty="0"/>
              <a:t>A-&gt;B-&gt;A-&gt;C = 70</a:t>
            </a:r>
          </a:p>
          <a:p>
            <a:r>
              <a:rPr lang="pt-BR" sz="2000" dirty="0"/>
              <a:t>A-&gt;B-&gt;D-&gt;C = 29</a:t>
            </a:r>
          </a:p>
          <a:p>
            <a:r>
              <a:rPr lang="pt-BR" sz="2000" dirty="0"/>
              <a:t>A-&gt;B-&gt;D-&gt;B = 34</a:t>
            </a:r>
          </a:p>
          <a:p>
            <a:r>
              <a:rPr lang="pt-BR" sz="2000" dirty="0"/>
              <a:t>A-&gt;B-&gt;D-&gt;E = 31</a:t>
            </a:r>
          </a:p>
          <a:p>
            <a:r>
              <a:rPr lang="pt-BR" sz="2000" dirty="0"/>
              <a:t>A-&gt;B-&gt;E-&gt;B = 32</a:t>
            </a:r>
          </a:p>
          <a:p>
            <a:r>
              <a:rPr lang="pt-BR" sz="2000" dirty="0"/>
              <a:t>A-&gt;B-&gt;E-&gt;A = 28</a:t>
            </a:r>
          </a:p>
          <a:p>
            <a:r>
              <a:rPr lang="pt-BR" sz="2000" dirty="0"/>
              <a:t>A-&gt;B-&gt;E-&gt;C = 27</a:t>
            </a:r>
          </a:p>
          <a:p>
            <a:r>
              <a:rPr lang="pt-BR" sz="2000" dirty="0"/>
              <a:t>A-&gt;B-&gt;E-&gt;D = 30</a:t>
            </a:r>
          </a:p>
          <a:p>
            <a:r>
              <a:rPr lang="pt-BR" sz="2000" dirty="0"/>
              <a:t>A-&gt;E-&gt;B-&gt;A = 28</a:t>
            </a:r>
          </a:p>
          <a:p>
            <a:r>
              <a:rPr lang="pt-BR" sz="2000" dirty="0"/>
              <a:t>A-&gt;E-&gt;B-&gt;D = 15</a:t>
            </a:r>
          </a:p>
          <a:p>
            <a:r>
              <a:rPr lang="pt-BR" sz="2000" dirty="0"/>
              <a:t>A-&gt;E-&gt;B-&gt;E = 14</a:t>
            </a:r>
          </a:p>
          <a:p>
            <a:r>
              <a:rPr lang="pt-BR" sz="2000" dirty="0"/>
              <a:t>A-&gt;E-&gt;A-&gt;B = 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33ED71-1D3A-E05F-D675-9139F4FE79AD}"/>
              </a:ext>
            </a:extLst>
          </p:cNvPr>
          <p:cNvSpPr txBox="1"/>
          <p:nvPr/>
        </p:nvSpPr>
        <p:spPr>
          <a:xfrm>
            <a:off x="2543962" y="1909640"/>
            <a:ext cx="609460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/>
              <a:t>A-&gt;E-&gt;A-&gt;E = 6</a:t>
            </a:r>
          </a:p>
          <a:p>
            <a:r>
              <a:rPr lang="pt-BR" sz="2000" dirty="0"/>
              <a:t>A-&gt;E-&gt;A-&gt;C = 34</a:t>
            </a:r>
          </a:p>
          <a:p>
            <a:r>
              <a:rPr lang="pt-BR" sz="2000" dirty="0"/>
              <a:t>A-&gt;E-&gt;C-&gt;A = 33</a:t>
            </a:r>
          </a:p>
          <a:p>
            <a:r>
              <a:rPr lang="pt-BR" sz="2000" dirty="0"/>
              <a:t>A-&gt;E-&gt;C-&gt;E = 4</a:t>
            </a:r>
          </a:p>
          <a:p>
            <a:r>
              <a:rPr lang="pt-BR" sz="2000" dirty="0"/>
              <a:t>A-&gt;E-&gt;C-&gt;D = 5</a:t>
            </a:r>
          </a:p>
          <a:p>
            <a:r>
              <a:rPr lang="pt-BR" sz="2000" dirty="0"/>
              <a:t>A-&gt;E-&gt;D-&gt;C = 8</a:t>
            </a:r>
          </a:p>
          <a:p>
            <a:r>
              <a:rPr lang="pt-BR" sz="2000" dirty="0"/>
              <a:t>A-&gt;E-&gt;D-&gt;B = 13</a:t>
            </a:r>
          </a:p>
          <a:p>
            <a:r>
              <a:rPr lang="pt-BR" sz="2000" dirty="0"/>
              <a:t>A-&gt;E-&gt;D-&gt;E = 10</a:t>
            </a:r>
          </a:p>
          <a:p>
            <a:r>
              <a:rPr lang="pt-BR" sz="2000" dirty="0"/>
              <a:t>A-&gt;C-&gt;A-&gt;B = 80</a:t>
            </a:r>
          </a:p>
          <a:p>
            <a:r>
              <a:rPr lang="pt-BR" sz="2000" dirty="0"/>
              <a:t>A-&gt;C-&gt;A-&gt;E = 62</a:t>
            </a:r>
          </a:p>
          <a:p>
            <a:r>
              <a:rPr lang="pt-BR" sz="2000" dirty="0"/>
              <a:t>A-&gt;C-&gt;A-&gt;C = 90</a:t>
            </a:r>
          </a:p>
          <a:p>
            <a:r>
              <a:rPr lang="pt-BR" sz="2000" dirty="0"/>
              <a:t>A-&gt;C-&gt;E-&gt;B = 37</a:t>
            </a:r>
          </a:p>
          <a:p>
            <a:r>
              <a:rPr lang="pt-BR" sz="2000" dirty="0"/>
              <a:t>A-&gt;C-&gt;E-&gt;A = 33</a:t>
            </a:r>
          </a:p>
          <a:p>
            <a:r>
              <a:rPr lang="pt-BR" sz="2000" dirty="0"/>
              <a:t>A-&gt;C-&gt;E-&gt;C = 32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38798B-8866-F150-D9EE-BC5059724ED9}"/>
              </a:ext>
            </a:extLst>
          </p:cNvPr>
          <p:cNvSpPr txBox="1"/>
          <p:nvPr/>
        </p:nvSpPr>
        <p:spPr>
          <a:xfrm>
            <a:off x="4146259" y="1909639"/>
            <a:ext cx="236359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/>
              <a:t>A-&gt;C-&gt;E-&gt;D = 35</a:t>
            </a:r>
          </a:p>
          <a:p>
            <a:r>
              <a:rPr lang="pt-BR" sz="2000" dirty="0"/>
              <a:t>A-&gt;C-&gt;D-&gt;C = 34</a:t>
            </a:r>
          </a:p>
          <a:p>
            <a:r>
              <a:rPr lang="pt-BR" sz="2000" dirty="0"/>
              <a:t>A-&gt;C-&gt;D-&gt;B = 39</a:t>
            </a:r>
          </a:p>
          <a:p>
            <a:r>
              <a:rPr lang="pt-BR" sz="2000" dirty="0"/>
              <a:t>A-&gt;C-&gt;D-&gt;E = 36</a:t>
            </a:r>
            <a:endParaRPr lang="th-TH" sz="2000" dirty="0"/>
          </a:p>
        </p:txBody>
      </p:sp>
      <p:pic>
        <p:nvPicPr>
          <p:cNvPr id="9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24BFEF0E-32BB-2D31-94CC-E0967A195084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0458" y="2427714"/>
            <a:ext cx="4525222" cy="336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47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80F52-9E73-65E2-A3E4-FF9AD215D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B75B1-05C2-72C5-FC8F-C166E28D2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067" y="1845734"/>
            <a:ext cx="10402348" cy="4538288"/>
          </a:xfrm>
        </p:spPr>
        <p:txBody>
          <a:bodyPr>
            <a:normAutofit/>
          </a:bodyPr>
          <a:lstStyle/>
          <a:p>
            <a:r>
              <a:rPr lang="en-US" sz="3200" dirty="0"/>
              <a:t>- fundamental non-linear data structure consisting of node(vertex) and path(edge)</a:t>
            </a:r>
          </a:p>
          <a:p>
            <a:r>
              <a:rPr lang="en-US" sz="3200" dirty="0"/>
              <a:t>- node(vertex) is an item or element in structure</a:t>
            </a:r>
          </a:p>
          <a:p>
            <a:r>
              <a:rPr lang="en-US" sz="3200" dirty="0"/>
              <a:t>- path(edge) is the information that how each node connected</a:t>
            </a:r>
          </a:p>
          <a:p>
            <a:endParaRPr lang="en-US" sz="3200" dirty="0"/>
          </a:p>
          <a:p>
            <a:r>
              <a:rPr lang="en-US" sz="3200" dirty="0"/>
              <a:t>- </a:t>
            </a:r>
            <a:r>
              <a:rPr lang="th-TH" sz="3200" dirty="0"/>
              <a:t>เป็น </a:t>
            </a:r>
            <a:r>
              <a:rPr lang="en-US" sz="3200" dirty="0"/>
              <a:t>structure </a:t>
            </a:r>
            <a:r>
              <a:rPr lang="th-TH" sz="3200" dirty="0"/>
              <a:t>พื้นฐานแบบ </a:t>
            </a:r>
            <a:r>
              <a:rPr lang="en-US" sz="3200" dirty="0"/>
              <a:t>non-linear </a:t>
            </a:r>
            <a:r>
              <a:rPr lang="th-TH" sz="3200" dirty="0"/>
              <a:t>ที่ประกอบไปด้วย </a:t>
            </a:r>
            <a:r>
              <a:rPr lang="en-US" sz="3200" dirty="0"/>
              <a:t>node(vertex) </a:t>
            </a:r>
            <a:r>
              <a:rPr lang="th-TH" sz="3200" dirty="0"/>
              <a:t>และ </a:t>
            </a:r>
            <a:r>
              <a:rPr lang="en-US" sz="3200" dirty="0"/>
              <a:t>path(edge) </a:t>
            </a:r>
          </a:p>
          <a:p>
            <a:r>
              <a:rPr lang="en-US" sz="3200" dirty="0"/>
              <a:t>- node(vertex) </a:t>
            </a:r>
            <a:r>
              <a:rPr lang="th-TH" sz="3200" dirty="0"/>
              <a:t>คือ </a:t>
            </a:r>
            <a:r>
              <a:rPr lang="en-US" sz="3200" dirty="0"/>
              <a:t>item </a:t>
            </a:r>
            <a:r>
              <a:rPr lang="th-TH" sz="3200" dirty="0"/>
              <a:t>หรือ</a:t>
            </a:r>
            <a:r>
              <a:rPr lang="en-US" sz="3200" dirty="0"/>
              <a:t> element </a:t>
            </a:r>
            <a:r>
              <a:rPr lang="th-TH" sz="3200" dirty="0"/>
              <a:t>ใน </a:t>
            </a:r>
            <a:r>
              <a:rPr lang="en-US" sz="3200" dirty="0"/>
              <a:t>structure</a:t>
            </a:r>
          </a:p>
          <a:p>
            <a:r>
              <a:rPr lang="en-US" sz="3200" dirty="0"/>
              <a:t>- path(edge) </a:t>
            </a:r>
            <a:r>
              <a:rPr lang="th-TH" sz="3200" dirty="0"/>
              <a:t>คือข้อมูลที่บอกว่าแต่ละ </a:t>
            </a:r>
            <a:r>
              <a:rPr lang="en-US" sz="3200" dirty="0"/>
              <a:t>node </a:t>
            </a:r>
            <a:r>
              <a:rPr lang="th-TH" sz="3200" dirty="0"/>
              <a:t>เชื่อต่อกันอย่างไร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38198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33DC8-5063-2A2F-CDEA-590B52C45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Forth? Fifth? Sixth?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67677-34ED-5292-9D8C-D364E4DEE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n order visited = graph traversal</a:t>
            </a:r>
          </a:p>
          <a:p>
            <a:r>
              <a:rPr lang="en-US" sz="6000" dirty="0"/>
              <a:t>- </a:t>
            </a:r>
            <a:r>
              <a:rPr lang="en-US" sz="6000" dirty="0" err="1"/>
              <a:t>inorder</a:t>
            </a:r>
            <a:endParaRPr lang="en-US" sz="6000" dirty="0"/>
          </a:p>
          <a:p>
            <a:r>
              <a:rPr lang="en-US" sz="6000" dirty="0"/>
              <a:t>- </a:t>
            </a:r>
            <a:r>
              <a:rPr lang="en-US" sz="6000" dirty="0" err="1"/>
              <a:t>postorder</a:t>
            </a:r>
            <a:endParaRPr lang="en-US" sz="6000" dirty="0"/>
          </a:p>
          <a:p>
            <a:r>
              <a:rPr lang="en-US" sz="6000" dirty="0"/>
              <a:t>- preorder</a:t>
            </a:r>
            <a:endParaRPr lang="th-TH" sz="6000" dirty="0"/>
          </a:p>
        </p:txBody>
      </p:sp>
    </p:spTree>
    <p:extLst>
      <p:ext uri="{BB962C8B-B14F-4D97-AF65-F5344CB8AC3E}">
        <p14:creationId xmlns:p14="http://schemas.microsoft.com/office/powerpoint/2010/main" val="34324502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A49DD-FFD5-45EB-57BC-6A94B0E2F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nearest neighbor graph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B42E6-851A-688D-CEA6-27118EFC4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find nearest node (in first order)</a:t>
            </a:r>
          </a:p>
          <a:p>
            <a:r>
              <a:rPr lang="en-US" sz="4000" dirty="0"/>
              <a:t>- </a:t>
            </a:r>
            <a:r>
              <a:rPr lang="th-TH" sz="4000" dirty="0"/>
              <a:t>หา </a:t>
            </a:r>
            <a:r>
              <a:rPr lang="en-US" sz="4000" dirty="0"/>
              <a:t>node </a:t>
            </a:r>
            <a:r>
              <a:rPr lang="th-TH" sz="4000" dirty="0"/>
              <a:t>ที่อยู่ใกล้ที่สุด </a:t>
            </a:r>
            <a:r>
              <a:rPr lang="en-US" sz="4000" dirty="0"/>
              <a:t>(</a:t>
            </a:r>
            <a:r>
              <a:rPr lang="th-TH" sz="4000" dirty="0"/>
              <a:t>ใน </a:t>
            </a:r>
            <a:r>
              <a:rPr lang="en-US" sz="4000" dirty="0"/>
              <a:t>first order)</a:t>
            </a:r>
            <a:endParaRPr lang="th-TH" sz="4000" dirty="0"/>
          </a:p>
        </p:txBody>
      </p:sp>
      <p:pic>
        <p:nvPicPr>
          <p:cNvPr id="4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96EE4E30-9228-3E5C-2CB8-D538FDC8F06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989" y="3429000"/>
            <a:ext cx="3449731" cy="25652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924B0D-E67F-826D-D030-915FF7845EFD}"/>
              </a:ext>
            </a:extLst>
          </p:cNvPr>
          <p:cNvSpPr txBox="1"/>
          <p:nvPr/>
        </p:nvSpPr>
        <p:spPr>
          <a:xfrm>
            <a:off x="6313437" y="3761871"/>
            <a:ext cx="505779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Who is nearest node of ‘B’ ?</a:t>
            </a:r>
          </a:p>
          <a:p>
            <a:r>
              <a:rPr lang="th-TH" sz="4400" dirty="0"/>
              <a:t>ใครอยู่ใกล้ </a:t>
            </a:r>
            <a:r>
              <a:rPr lang="en-US" sz="4400" dirty="0"/>
              <a:t>B </a:t>
            </a:r>
            <a:r>
              <a:rPr lang="th-TH" sz="4400" dirty="0"/>
              <a:t>ที่สุด </a:t>
            </a:r>
            <a:r>
              <a:rPr lang="en-US" sz="4400" dirty="0"/>
              <a:t>?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33695077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52525-DBB2-83B0-D30F-9588DCBE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AA2057-1BE8-1DDD-77E2-EA017560401E}"/>
              </a:ext>
            </a:extLst>
          </p:cNvPr>
          <p:cNvSpPr txBox="1"/>
          <p:nvPr/>
        </p:nvSpPr>
        <p:spPr>
          <a:xfrm>
            <a:off x="1097280" y="1931148"/>
            <a:ext cx="904962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edge_count;i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-&gt;edges[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]-&gt;cost &lt;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-&gt;edges[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]-&gt;cost){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-&gt;edges[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]-&gt;node;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4347AB-1547-5B24-B9AA-D39AB14AA437}"/>
              </a:ext>
            </a:extLst>
          </p:cNvPr>
          <p:cNvSpPr txBox="1"/>
          <p:nvPr/>
        </p:nvSpPr>
        <p:spPr>
          <a:xfrm>
            <a:off x="7273255" y="5620624"/>
            <a:ext cx="44422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*Like find minimum number in set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28204270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6960-744D-6023-096C-42D7EF23E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F49FB1-7722-FA99-0513-02C82F0049EC}"/>
              </a:ext>
            </a:extLst>
          </p:cNvPr>
          <p:cNvSpPr txBox="1"/>
          <p:nvPr/>
        </p:nvSpPr>
        <p:spPr>
          <a:xfrm>
            <a:off x="1157681" y="1974769"/>
            <a:ext cx="902445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"nearest node of A is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(&amp;a)-&gt;data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"nearest node of B is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(&amp;b)-&gt;data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"nearest node of C is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(&amp;c)-&gt;data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"nearest node of D is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(&amp;d)-&gt;data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"nearest node of E is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nearest_node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(&amp;e)-&gt;data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Result 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 node of A is E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 node of B is E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 node of C is E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 node of D is C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nearest node of E is C</a:t>
            </a:r>
          </a:p>
        </p:txBody>
      </p:sp>
      <p:pic>
        <p:nvPicPr>
          <p:cNvPr id="6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393AD87E-B2CB-2413-BB04-D3EA440F7FD5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012" y="3975690"/>
            <a:ext cx="2781990" cy="20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916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C0100-174C-DAF9-21B9-8CB105C9F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302D9-D1B0-ABA5-EAB7-EE7F1824F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- what is the shortest path between node x and y with exact  3 move</a:t>
            </a:r>
          </a:p>
          <a:p>
            <a:endParaRPr lang="en-US" sz="4800" dirty="0"/>
          </a:p>
          <a:p>
            <a:r>
              <a:rPr lang="en-US" sz="4800" dirty="0"/>
              <a:t>- </a:t>
            </a:r>
            <a:r>
              <a:rPr lang="th-TH" sz="4800" dirty="0"/>
              <a:t>เส้นทางใหนที่สั้นที่สุดระหว่าง </a:t>
            </a:r>
            <a:r>
              <a:rPr lang="en-US" sz="4800" dirty="0"/>
              <a:t>node x </a:t>
            </a:r>
            <a:r>
              <a:rPr lang="th-TH" sz="4800" dirty="0"/>
              <a:t>และ </a:t>
            </a:r>
            <a:r>
              <a:rPr lang="en-US" sz="4800" dirty="0"/>
              <a:t>y </a:t>
            </a:r>
            <a:r>
              <a:rPr lang="th-TH" sz="4800" dirty="0"/>
              <a:t>หากกำหนดให้ต้องเดินทั้งหมด </a:t>
            </a:r>
            <a:r>
              <a:rPr lang="en-US" sz="4800" dirty="0"/>
              <a:t>3 </a:t>
            </a:r>
            <a:r>
              <a:rPr lang="th-TH" sz="4800" dirty="0"/>
              <a:t>ครั้ง</a:t>
            </a:r>
          </a:p>
        </p:txBody>
      </p:sp>
    </p:spTree>
    <p:extLst>
      <p:ext uri="{BB962C8B-B14F-4D97-AF65-F5344CB8AC3E}">
        <p14:creationId xmlns:p14="http://schemas.microsoft.com/office/powerpoint/2010/main" val="23930165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AC01B-3DD5-2C7A-A6DE-289BB7EF1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algorithm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BAD33-23B3-0D76-DB50-36933B04F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travel to the z order visited and collect minimum cost</a:t>
            </a:r>
          </a:p>
          <a:p>
            <a:r>
              <a:rPr lang="en-US" sz="4000" dirty="0"/>
              <a:t>- </a:t>
            </a:r>
            <a:r>
              <a:rPr lang="th-TH" sz="4000" dirty="0"/>
              <a:t>ท่อง </a:t>
            </a:r>
            <a:r>
              <a:rPr lang="en-US" sz="4000" dirty="0"/>
              <a:t>node </a:t>
            </a:r>
            <a:r>
              <a:rPr lang="th-TH" sz="4000" dirty="0"/>
              <a:t>โดยใช้วิธี </a:t>
            </a:r>
            <a:r>
              <a:rPr lang="en-US" sz="4000" dirty="0"/>
              <a:t>z order visited </a:t>
            </a:r>
            <a:r>
              <a:rPr lang="th-TH" sz="4000" dirty="0"/>
              <a:t>และเก็บวิธีที่ </a:t>
            </a:r>
            <a:r>
              <a:rPr lang="en-US" sz="4000" dirty="0"/>
              <a:t>cost </a:t>
            </a:r>
            <a:r>
              <a:rPr lang="th-TH" sz="4000" dirty="0"/>
              <a:t>น้อยที่สุด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D97A85-D6C5-986A-FDB5-B77B6B6611B7}"/>
              </a:ext>
            </a:extLst>
          </p:cNvPr>
          <p:cNvSpPr txBox="1"/>
          <p:nvPr/>
        </p:nvSpPr>
        <p:spPr>
          <a:xfrm>
            <a:off x="874692" y="4299434"/>
            <a:ext cx="104426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What if sixth order Really !!?</a:t>
            </a:r>
            <a:endParaRPr lang="th-TH" sz="9600" dirty="0"/>
          </a:p>
        </p:txBody>
      </p:sp>
    </p:spTree>
    <p:extLst>
      <p:ext uri="{BB962C8B-B14F-4D97-AF65-F5344CB8AC3E}">
        <p14:creationId xmlns:p14="http://schemas.microsoft.com/office/powerpoint/2010/main" val="42563442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A6960-6ADB-DC18-BF16-3FD073C63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question (if third order)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C6247-621C-727D-C78F-734C4D738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Traversal in third order visited method and collect minimum cost visited node</a:t>
            </a:r>
          </a:p>
          <a:p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ใช้วิธี </a:t>
            </a:r>
            <a:r>
              <a:rPr lang="en-US" sz="4000" dirty="0"/>
              <a:t>third order visited </a:t>
            </a:r>
            <a:r>
              <a:rPr lang="th-TH" sz="4000" dirty="0"/>
              <a:t>และเก็บครั้งที่ใช้ </a:t>
            </a:r>
            <a:r>
              <a:rPr lang="en-US" sz="4000" dirty="0"/>
              <a:t>cost </a:t>
            </a:r>
            <a:r>
              <a:rPr lang="th-TH" sz="4000" dirty="0"/>
              <a:t>น้อยที่สุด</a:t>
            </a:r>
            <a:endParaRPr lang="en-US" sz="4000" dirty="0"/>
          </a:p>
          <a:p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26864512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1978E-C63C-250A-A9AC-32365E70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8F289A-C082-823B-1C9D-4FEEE2314680}"/>
              </a:ext>
            </a:extLst>
          </p:cNvPr>
          <p:cNvSpPr txBox="1"/>
          <p:nvPr/>
        </p:nvSpPr>
        <p:spPr>
          <a:xfrm>
            <a:off x="1453392" y="1990087"/>
            <a:ext cx="594569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third_shortest_path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min_cost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like print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node1 = (</a:t>
            </a:r>
            <a:r>
              <a:rPr lang="en-US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-&gt;edges[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])-&gt;node;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cost1 = (</a:t>
            </a:r>
            <a:r>
              <a:rPr lang="en-US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-&gt;edges[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])-&gt;cost;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j=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;j&lt;node1-&gt;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edge_count;j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node2 = (node1-&gt;edges[j])-&gt;node;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cost2 = cost1 + (node1-&gt;edges[j])-&gt;cost;          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k=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;k&lt; node2-&gt;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edge_count;k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node3 = (node2-&gt;edges[k])-&gt;node;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cost3 = cost2 + (node2-&gt;edges[k])-&gt;cost;     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(node3-&gt;data == </a:t>
            </a:r>
            <a:r>
              <a:rPr lang="en-US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min_cost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-</a:t>
            </a:r>
            <a:r>
              <a:rPr lang="en-US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|| cost3 &lt;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min_cost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min_cost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cost3;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} 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}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min_cost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452249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1978E-C63C-250A-A9AC-32365E70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th-T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F45F64-7248-B067-C144-550D1179EC8D}"/>
              </a:ext>
            </a:extLst>
          </p:cNvPr>
          <p:cNvSpPr txBox="1"/>
          <p:nvPr/>
        </p:nvSpPr>
        <p:spPr>
          <a:xfrm>
            <a:off x="755010" y="2000098"/>
            <a:ext cx="10058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"Shortest from A to E is cost "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third_shortest_path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(&amp;a, 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"Shortest from A to C is cost "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third_shortest_path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(&amp;a, 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"Shortest from B to C is cost "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third_shortest_path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(&amp;b, 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"Shortest from A to B is cost "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third_shortest_path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(&amp;a, 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Shortest from A to E is cost 4</a:t>
            </a:r>
          </a:p>
          <a:p>
            <a:pPr lvl="1"/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Shortest from A to C is cost 8</a:t>
            </a:r>
          </a:p>
          <a:p>
            <a:pPr lvl="1"/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Shortest from B to C is cost 12</a:t>
            </a:r>
          </a:p>
          <a:p>
            <a:pPr lvl="1"/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Shortest from A to B is cost 13</a:t>
            </a:r>
          </a:p>
        </p:txBody>
      </p:sp>
      <p:pic>
        <p:nvPicPr>
          <p:cNvPr id="6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397796FB-C2AC-37E7-6FA3-DD75D70B439C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012" y="3495346"/>
            <a:ext cx="3427942" cy="254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9568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A5508-DFBE-EC1F-CFAB-20D716BA3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big theta for third shortest path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5B120-FC78-8AD9-53D2-59555AD96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919368"/>
            <a:ext cx="10058400" cy="2949725"/>
          </a:xfrm>
        </p:spPr>
        <p:txBody>
          <a:bodyPr>
            <a:normAutofit/>
          </a:bodyPr>
          <a:lstStyle/>
          <a:p>
            <a:pPr algn="ctr"/>
            <a:r>
              <a:rPr lang="en-US" sz="13800" dirty="0"/>
              <a:t>- n^3 !!??</a:t>
            </a:r>
          </a:p>
          <a:p>
            <a:pPr algn="ctr"/>
            <a:endParaRPr lang="th-TH" sz="13800" dirty="0"/>
          </a:p>
        </p:txBody>
      </p:sp>
    </p:spTree>
    <p:extLst>
      <p:ext uri="{BB962C8B-B14F-4D97-AF65-F5344CB8AC3E}">
        <p14:creationId xmlns:p14="http://schemas.microsoft.com/office/powerpoint/2010/main" val="1391193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FFB47-2477-AF0C-4D9D-3573AB4DE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of graph</a:t>
            </a:r>
            <a:endParaRPr lang="th-TH" dirty="0"/>
          </a:p>
        </p:txBody>
      </p:sp>
      <p:pic>
        <p:nvPicPr>
          <p:cNvPr id="12" name="Content Placeholder 1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E18EF207-74B8-7BB7-9259-8D24530F2D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859" y="2005654"/>
            <a:ext cx="5114988" cy="4022725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462660-4F32-05EF-79B1-7A9CF83680EF}"/>
              </a:ext>
            </a:extLst>
          </p:cNvPr>
          <p:cNvSpPr txBox="1"/>
          <p:nvPr/>
        </p:nvSpPr>
        <p:spPr>
          <a:xfrm>
            <a:off x="484884" y="2137443"/>
            <a:ext cx="58571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- Node contain data object</a:t>
            </a:r>
          </a:p>
          <a:p>
            <a:r>
              <a:rPr lang="en-US" sz="3600" dirty="0"/>
              <a:t>- Edge contain travel cost between node</a:t>
            </a:r>
            <a:endParaRPr lang="th-TH" sz="3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02CD85-FDD1-9337-698C-7DA4105226C9}"/>
              </a:ext>
            </a:extLst>
          </p:cNvPr>
          <p:cNvSpPr txBox="1"/>
          <p:nvPr/>
        </p:nvSpPr>
        <p:spPr>
          <a:xfrm>
            <a:off x="484884" y="4112004"/>
            <a:ext cx="5334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- Node </a:t>
            </a:r>
            <a:r>
              <a:rPr lang="th-TH" sz="3600" dirty="0"/>
              <a:t>เก็บข้อมูลของแต่ละ </a:t>
            </a:r>
            <a:r>
              <a:rPr lang="en-US" sz="3600" dirty="0"/>
              <a:t>object</a:t>
            </a:r>
          </a:p>
          <a:p>
            <a:r>
              <a:rPr lang="en-US" sz="3600" dirty="0"/>
              <a:t>- Edge </a:t>
            </a:r>
            <a:r>
              <a:rPr lang="th-TH" sz="3600" dirty="0"/>
              <a:t>เก็บ </a:t>
            </a:r>
            <a:r>
              <a:rPr lang="en-US" sz="3600" dirty="0"/>
              <a:t>cost </a:t>
            </a:r>
            <a:r>
              <a:rPr lang="th-TH" sz="3600" dirty="0"/>
              <a:t>ของการเดินทางระหว่าง </a:t>
            </a:r>
            <a:r>
              <a:rPr lang="en-US" sz="3600" dirty="0"/>
              <a:t>node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21361201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C0100-174C-DAF9-21B9-8CB105C9F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question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302D9-D1B0-ABA5-EAB7-EE7F1824F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- what is the shortest path between node x and y in   z move</a:t>
            </a:r>
          </a:p>
          <a:p>
            <a:endParaRPr lang="en-US" sz="4800" dirty="0"/>
          </a:p>
          <a:p>
            <a:r>
              <a:rPr lang="en-US" sz="4800" dirty="0"/>
              <a:t>- </a:t>
            </a:r>
            <a:r>
              <a:rPr lang="th-TH" sz="4800" dirty="0"/>
              <a:t>เส้นทางใหนที่สั้นที่สุดระหว่าง </a:t>
            </a:r>
            <a:r>
              <a:rPr lang="en-US" sz="4800" dirty="0"/>
              <a:t>node x </a:t>
            </a:r>
            <a:r>
              <a:rPr lang="th-TH" sz="4800" dirty="0"/>
              <a:t>และ </a:t>
            </a:r>
            <a:r>
              <a:rPr lang="en-US" sz="4800" dirty="0"/>
              <a:t>y </a:t>
            </a:r>
            <a:r>
              <a:rPr lang="th-TH" sz="4800" dirty="0"/>
              <a:t>หากกำหนดให้เดินได้ </a:t>
            </a:r>
            <a:r>
              <a:rPr lang="en-US" sz="4800" dirty="0"/>
              <a:t>z </a:t>
            </a:r>
            <a:r>
              <a:rPr lang="th-TH" sz="4800" dirty="0"/>
              <a:t>ครั้ง</a:t>
            </a:r>
          </a:p>
        </p:txBody>
      </p:sp>
    </p:spTree>
    <p:extLst>
      <p:ext uri="{BB962C8B-B14F-4D97-AF65-F5344CB8AC3E}">
        <p14:creationId xmlns:p14="http://schemas.microsoft.com/office/powerpoint/2010/main" val="23004466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A5508-DFBE-EC1F-CFAB-20D716BA3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big theta for n path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5B120-FC78-8AD9-53D2-59555AD96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919368"/>
            <a:ext cx="10058400" cy="2949725"/>
          </a:xfrm>
        </p:spPr>
        <p:txBody>
          <a:bodyPr>
            <a:normAutofit/>
          </a:bodyPr>
          <a:lstStyle/>
          <a:p>
            <a:pPr algn="ctr"/>
            <a:r>
              <a:rPr lang="en-US" sz="13800" dirty="0"/>
              <a:t>- </a:t>
            </a:r>
            <a:r>
              <a:rPr lang="en-US" sz="13800" dirty="0" err="1"/>
              <a:t>n^n</a:t>
            </a:r>
            <a:r>
              <a:rPr lang="en-US" sz="13800" dirty="0"/>
              <a:t> !!??</a:t>
            </a:r>
          </a:p>
          <a:p>
            <a:pPr algn="ctr"/>
            <a:endParaRPr lang="th-TH" sz="13800" dirty="0"/>
          </a:p>
        </p:txBody>
      </p:sp>
    </p:spTree>
    <p:extLst>
      <p:ext uri="{BB962C8B-B14F-4D97-AF65-F5344CB8AC3E}">
        <p14:creationId xmlns:p14="http://schemas.microsoft.com/office/powerpoint/2010/main" val="39148586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571FD-8496-B11E-5D42-A5FB32703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Dijkstra's algorithm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367C8-3194-74AA-105B-CEDC0C473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O(n log n) where n is the number of vertices</a:t>
            </a:r>
            <a:endParaRPr lang="th-TH" sz="4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FB325F0-B222-DF8A-2B81-3F0A1D19F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231" y="2609191"/>
            <a:ext cx="4155642" cy="325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9D29EE-FFC1-D18B-09DC-F319CB5C16C9}"/>
              </a:ext>
            </a:extLst>
          </p:cNvPr>
          <p:cNvSpPr txBox="1"/>
          <p:nvPr/>
        </p:nvSpPr>
        <p:spPr>
          <a:xfrm>
            <a:off x="7292829" y="6488668"/>
            <a:ext cx="42755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https://en.wikipedia.org/wiki/Dijkstra%27s_algorithm</a:t>
            </a:r>
          </a:p>
        </p:txBody>
      </p:sp>
    </p:spTree>
    <p:extLst>
      <p:ext uri="{BB962C8B-B14F-4D97-AF65-F5344CB8AC3E}">
        <p14:creationId xmlns:p14="http://schemas.microsoft.com/office/powerpoint/2010/main" val="31166211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FA4B8-C9B6-8627-0227-42ECEE7DE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9C0FA-D891-8E04-1D94-A988E53F7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Component of graph</a:t>
            </a:r>
          </a:p>
          <a:p>
            <a:r>
              <a:rPr lang="en-US" sz="4000" dirty="0"/>
              <a:t>- fundamental graph algorithm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135770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FFB47-2477-AF0C-4D9D-3573AB4DE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of graph</a:t>
            </a:r>
            <a:endParaRPr lang="th-T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462660-4F32-05EF-79B1-7A9CF83680EF}"/>
              </a:ext>
            </a:extLst>
          </p:cNvPr>
          <p:cNvSpPr txBox="1"/>
          <p:nvPr/>
        </p:nvSpPr>
        <p:spPr>
          <a:xfrm>
            <a:off x="484884" y="2145831"/>
            <a:ext cx="75098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- There are several type of graph classified by rule</a:t>
            </a:r>
          </a:p>
          <a:p>
            <a:r>
              <a:rPr lang="en-US" sz="3600" dirty="0"/>
              <a:t>- graph </a:t>
            </a:r>
            <a:r>
              <a:rPr lang="th-TH" sz="3600" dirty="0"/>
              <a:t>มีหลายชนิดจัดประเภทตามกฎ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02CD85-FDD1-9337-698C-7DA4105226C9}"/>
              </a:ext>
            </a:extLst>
          </p:cNvPr>
          <p:cNvSpPr txBox="1"/>
          <p:nvPr/>
        </p:nvSpPr>
        <p:spPr>
          <a:xfrm>
            <a:off x="484884" y="4112004"/>
            <a:ext cx="66122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600" dirty="0"/>
              <a:t>Direct / undirect</a:t>
            </a:r>
          </a:p>
          <a:p>
            <a:pPr marL="571500" indent="-571500">
              <a:buFontTx/>
              <a:buChar char="-"/>
            </a:pPr>
            <a:r>
              <a:rPr lang="en-US" sz="3600" dirty="0"/>
              <a:t>Non-negative edge / floating point edge</a:t>
            </a:r>
          </a:p>
          <a:p>
            <a:pPr marL="571500" indent="-571500">
              <a:buFontTx/>
              <a:buChar char="-"/>
            </a:pPr>
            <a:r>
              <a:rPr lang="en-US" sz="3600" dirty="0"/>
              <a:t>Cyclic graph / Acyclic graph</a:t>
            </a:r>
            <a:endParaRPr lang="th-TH" sz="3600" dirty="0"/>
          </a:p>
        </p:txBody>
      </p:sp>
      <p:pic>
        <p:nvPicPr>
          <p:cNvPr id="6" name="Content Placeholder 5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F00219AC-6D7A-E7D2-6063-DCD1791B25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9526" y="1972098"/>
            <a:ext cx="2929023" cy="4022725"/>
          </a:xfrm>
        </p:spPr>
      </p:pic>
    </p:spTree>
    <p:extLst>
      <p:ext uri="{BB962C8B-B14F-4D97-AF65-F5344CB8AC3E}">
        <p14:creationId xmlns:p14="http://schemas.microsoft.com/office/powerpoint/2010/main" val="1427050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55735-203C-5682-989C-DD4DD75F9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 on purpose</a:t>
            </a:r>
            <a:endParaRPr lang="th-T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EFA4FA-3E7A-871F-DF11-D81D5A491F5E}"/>
              </a:ext>
            </a:extLst>
          </p:cNvPr>
          <p:cNvSpPr txBox="1"/>
          <p:nvPr/>
        </p:nvSpPr>
        <p:spPr>
          <a:xfrm>
            <a:off x="219035" y="5934669"/>
            <a:ext cx="84456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https://junkee.com/google-maps-has-been-tracking-your-every-move-and-theres-a-website-to-prove-it/39639</a:t>
            </a:r>
          </a:p>
        </p:txBody>
      </p:sp>
      <p:pic>
        <p:nvPicPr>
          <p:cNvPr id="1034" name="Picture 10" descr="Systems of Plumbing">
            <a:extLst>
              <a:ext uri="{FF2B5EF4-FFF2-40B4-BE49-F238E27FC236}">
                <a16:creationId xmlns:a16="http://schemas.microsoft.com/office/drawing/2014/main" id="{7D792578-8265-627D-611F-FFF5B809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190" y="1996070"/>
            <a:ext cx="3216922" cy="3205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4A9C13-C445-61E5-5A08-FC85DEFB8A1D}"/>
              </a:ext>
            </a:extLst>
          </p:cNvPr>
          <p:cNvSpPr txBox="1"/>
          <p:nvPr/>
        </p:nvSpPr>
        <p:spPr>
          <a:xfrm>
            <a:off x="7178878" y="5475989"/>
            <a:ext cx="38708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https://dreamcivil.com/systems-of-plumbing/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8C6656FA-B521-F3EA-A1EF-A4E212086E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76" t="365" r="103" b="-365"/>
          <a:stretch/>
        </p:blipFill>
        <p:spPr bwMode="auto">
          <a:xfrm>
            <a:off x="1097280" y="2017652"/>
            <a:ext cx="5108791" cy="3102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6665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55735-203C-5682-989C-DD4DD75F9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 on purpose</a:t>
            </a:r>
            <a:endParaRPr lang="th-TH" dirty="0"/>
          </a:p>
        </p:txBody>
      </p:sp>
      <p:pic>
        <p:nvPicPr>
          <p:cNvPr id="4" name="Content Placeholder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A6A41D0A-7D03-9ADB-2726-DEF80D7BC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845" y="2151776"/>
            <a:ext cx="9003493" cy="4022725"/>
          </a:xfrm>
          <a:prstGeom prst="rect">
            <a:avLst/>
          </a:prstGeom>
        </p:spPr>
      </p:pic>
      <p:pic>
        <p:nvPicPr>
          <p:cNvPr id="6" name="Picture 5" descr="A picture containing floor, indoor, blue, device&#10;&#10;Description automatically generated">
            <a:extLst>
              <a:ext uri="{FF2B5EF4-FFF2-40B4-BE49-F238E27FC236}">
                <a16:creationId xmlns:a16="http://schemas.microsoft.com/office/drawing/2014/main" id="{DB429888-BC84-4967-BB05-C854F103D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893" y="319620"/>
            <a:ext cx="2823787" cy="211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861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FFB47-2477-AF0C-4D9D-3573AB4DE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scope</a:t>
            </a:r>
            <a:endParaRPr lang="th-T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462660-4F32-05EF-79B1-7A9CF83680EF}"/>
              </a:ext>
            </a:extLst>
          </p:cNvPr>
          <p:cNvSpPr txBox="1"/>
          <p:nvPr/>
        </p:nvSpPr>
        <p:spPr>
          <a:xfrm>
            <a:off x="1097280" y="2099665"/>
            <a:ext cx="8592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- Non-negative edge</a:t>
            </a:r>
            <a:r>
              <a:rPr lang="th-TH" sz="4000" dirty="0"/>
              <a:t> </a:t>
            </a:r>
            <a:r>
              <a:rPr lang="en-US" sz="4000" dirty="0"/>
              <a:t>undirected </a:t>
            </a:r>
            <a:r>
              <a:rPr lang="en-US" sz="4000" dirty="0" err="1"/>
              <a:t>cyclicable</a:t>
            </a:r>
            <a:r>
              <a:rPr lang="en-US" sz="4000" dirty="0"/>
              <a:t> graph</a:t>
            </a:r>
            <a:r>
              <a:rPr lang="th-TH" sz="4000" dirty="0"/>
              <a:t> </a:t>
            </a:r>
          </a:p>
        </p:txBody>
      </p:sp>
      <p:pic>
        <p:nvPicPr>
          <p:cNvPr id="7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A382E142-197C-E8C3-4BD2-C0F077E13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747" y="3665989"/>
            <a:ext cx="3153910" cy="234547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BA0900-35FB-9ED2-BBE0-8DD9C8A54162}"/>
              </a:ext>
            </a:extLst>
          </p:cNvPr>
          <p:cNvSpPr txBox="1"/>
          <p:nvPr/>
        </p:nvSpPr>
        <p:spPr>
          <a:xfrm>
            <a:off x="1241571" y="3065824"/>
            <a:ext cx="61558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600" dirty="0"/>
              <a:t>Edge can’t be negative cost</a:t>
            </a:r>
          </a:p>
          <a:p>
            <a:pPr marL="457200" indent="-457200">
              <a:buFontTx/>
              <a:buChar char="-"/>
            </a:pPr>
            <a:r>
              <a:rPr lang="en-US" sz="3600" dirty="0"/>
              <a:t>All edge can use any direction to travel</a:t>
            </a:r>
            <a:endParaRPr lang="th-TH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FE25C-784C-B4E5-3DA4-7111B5F50827}"/>
              </a:ext>
            </a:extLst>
          </p:cNvPr>
          <p:cNvSpPr txBox="1"/>
          <p:nvPr/>
        </p:nvSpPr>
        <p:spPr>
          <a:xfrm>
            <a:off x="1241571" y="4677909"/>
            <a:ext cx="47436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600" dirty="0"/>
              <a:t>แต่ละ </a:t>
            </a:r>
            <a:r>
              <a:rPr lang="en-US" sz="3600" dirty="0"/>
              <a:t>edge </a:t>
            </a:r>
            <a:r>
              <a:rPr lang="th-TH" sz="3600" dirty="0"/>
              <a:t>จะไม่มี </a:t>
            </a:r>
            <a:r>
              <a:rPr lang="en-US" sz="3600" dirty="0"/>
              <a:t>cost </a:t>
            </a:r>
            <a:r>
              <a:rPr lang="th-TH" sz="3600" dirty="0"/>
              <a:t>ที่ติดลบ</a:t>
            </a:r>
            <a:endParaRPr lang="en-US" sz="3600" dirty="0"/>
          </a:p>
          <a:p>
            <a:pPr marL="457200" indent="-457200">
              <a:buFontTx/>
              <a:buChar char="-"/>
            </a:pPr>
            <a:r>
              <a:rPr lang="th-TH" sz="3600" dirty="0"/>
              <a:t>ทุก </a:t>
            </a:r>
            <a:r>
              <a:rPr lang="en-US" sz="3600" dirty="0"/>
              <a:t>edge </a:t>
            </a:r>
            <a:r>
              <a:rPr lang="th-TH" sz="3600" dirty="0"/>
              <a:t>ใช้เส้นทางใดก็ได้</a:t>
            </a:r>
          </a:p>
        </p:txBody>
      </p:sp>
    </p:spTree>
    <p:extLst>
      <p:ext uri="{BB962C8B-B14F-4D97-AF65-F5344CB8AC3E}">
        <p14:creationId xmlns:p14="http://schemas.microsoft.com/office/powerpoint/2010/main" val="3070643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D8FA-640F-AA4A-6D20-EE94C4262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start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8F7B7-2C9E-548F-4289-898A865DC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b="0" i="0" dirty="0">
                <a:solidFill>
                  <a:srgbClr val="273239"/>
                </a:solidFill>
                <a:effectLst/>
                <a:latin typeface="+mj-lt"/>
              </a:rPr>
              <a:t>- Tree is subset of graphs with restricted rule, So tree always a graph but not all graph will be tree</a:t>
            </a:r>
          </a:p>
          <a:p>
            <a:endParaRPr lang="en-US" sz="4000" dirty="0">
              <a:solidFill>
                <a:srgbClr val="273239"/>
              </a:solidFill>
              <a:latin typeface="+mj-lt"/>
            </a:endParaRPr>
          </a:p>
          <a:p>
            <a:r>
              <a:rPr lang="en-US" sz="4000" b="0" i="0" dirty="0">
                <a:solidFill>
                  <a:srgbClr val="273239"/>
                </a:solidFill>
                <a:effectLst/>
                <a:latin typeface="+mj-lt"/>
              </a:rPr>
              <a:t>- Tree </a:t>
            </a:r>
            <a:r>
              <a:rPr lang="th-TH" sz="4000" b="0" i="0" dirty="0">
                <a:solidFill>
                  <a:srgbClr val="273239"/>
                </a:solidFill>
                <a:effectLst/>
                <a:latin typeface="+mj-lt"/>
              </a:rPr>
              <a:t>เป็น </a:t>
            </a:r>
            <a:r>
              <a:rPr lang="en-US" sz="4000" b="0" i="0" dirty="0">
                <a:solidFill>
                  <a:srgbClr val="273239"/>
                </a:solidFill>
                <a:effectLst/>
                <a:latin typeface="+mj-lt"/>
              </a:rPr>
              <a:t>subset</a:t>
            </a:r>
            <a:r>
              <a:rPr lang="th-TH" sz="4000" b="0" i="0" dirty="0">
                <a:solidFill>
                  <a:srgbClr val="273239"/>
                </a:solidFill>
                <a:effectLst/>
                <a:latin typeface="+mj-lt"/>
              </a:rPr>
              <a:t> ของ </a:t>
            </a:r>
            <a:r>
              <a:rPr lang="en-US" sz="4000" b="0" i="0" dirty="0">
                <a:solidFill>
                  <a:srgbClr val="273239"/>
                </a:solidFill>
                <a:effectLst/>
                <a:latin typeface="+mj-lt"/>
              </a:rPr>
              <a:t>graph </a:t>
            </a:r>
            <a:r>
              <a:rPr lang="th-TH" sz="4000" b="0" i="0" dirty="0">
                <a:solidFill>
                  <a:srgbClr val="273239"/>
                </a:solidFill>
                <a:effectLst/>
                <a:latin typeface="+mj-lt"/>
              </a:rPr>
              <a:t>ที่มีกฎของตัวเอง ดังนั้น </a:t>
            </a:r>
            <a:r>
              <a:rPr lang="en-US" sz="4000" b="0" i="0" dirty="0">
                <a:solidFill>
                  <a:srgbClr val="273239"/>
                </a:solidFill>
                <a:effectLst/>
                <a:latin typeface="+mj-lt"/>
              </a:rPr>
              <a:t>tree </a:t>
            </a:r>
            <a:r>
              <a:rPr lang="th-TH" sz="4000" b="0" i="0" dirty="0">
                <a:solidFill>
                  <a:srgbClr val="273239"/>
                </a:solidFill>
                <a:effectLst/>
                <a:latin typeface="+mj-lt"/>
              </a:rPr>
              <a:t>ทุกตัวจะเป็น </a:t>
            </a:r>
            <a:r>
              <a:rPr lang="en-US" sz="4000" b="0" i="0" dirty="0">
                <a:solidFill>
                  <a:srgbClr val="273239"/>
                </a:solidFill>
                <a:effectLst/>
                <a:latin typeface="+mj-lt"/>
              </a:rPr>
              <a:t>graph </a:t>
            </a:r>
            <a:r>
              <a:rPr lang="th-TH" sz="4000" b="0" i="0" dirty="0">
                <a:solidFill>
                  <a:srgbClr val="273239"/>
                </a:solidFill>
                <a:effectLst/>
                <a:latin typeface="+mj-lt"/>
              </a:rPr>
              <a:t>แต่ไม่ใช่ว่า </a:t>
            </a:r>
            <a:r>
              <a:rPr lang="en-US" sz="4000" b="0" i="0" dirty="0">
                <a:solidFill>
                  <a:srgbClr val="273239"/>
                </a:solidFill>
                <a:effectLst/>
                <a:latin typeface="+mj-lt"/>
              </a:rPr>
              <a:t>graph </a:t>
            </a:r>
            <a:r>
              <a:rPr lang="th-TH" sz="4000" b="0" i="0" dirty="0">
                <a:solidFill>
                  <a:srgbClr val="273239"/>
                </a:solidFill>
                <a:effectLst/>
                <a:latin typeface="+mj-lt"/>
              </a:rPr>
              <a:t>ทุกตัวจะเป็น </a:t>
            </a:r>
            <a:r>
              <a:rPr lang="en-US" sz="4000" b="0" i="0" dirty="0">
                <a:solidFill>
                  <a:srgbClr val="273239"/>
                </a:solidFill>
                <a:effectLst/>
                <a:latin typeface="+mj-lt"/>
              </a:rPr>
              <a:t>tree</a:t>
            </a:r>
            <a:endParaRPr lang="th-TH" sz="4000" dirty="0">
              <a:latin typeface="+mj-lt"/>
            </a:endParaRPr>
          </a:p>
        </p:txBody>
      </p:sp>
      <p:pic>
        <p:nvPicPr>
          <p:cNvPr id="4" name="Content Placeholder 6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7BFD1ABC-39C1-1068-A244-A801D8CAB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799" y="4554236"/>
            <a:ext cx="2376881" cy="1767617"/>
          </a:xfrm>
          <a:prstGeom prst="rect">
            <a:avLst/>
          </a:prstGeom>
        </p:spPr>
      </p:pic>
      <p:pic>
        <p:nvPicPr>
          <p:cNvPr id="5" name="Picture 4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A1FD5BA7-3683-5584-6FC8-9E089C3D7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087" y="5090383"/>
            <a:ext cx="2553949" cy="133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2381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DC3DCE361500448B8B985A5E7644B9" ma:contentTypeVersion="8" ma:contentTypeDescription="Create a new document." ma:contentTypeScope="" ma:versionID="d1159ceccca026b5abfc0291de47cc19">
  <xsd:schema xmlns:xsd="http://www.w3.org/2001/XMLSchema" xmlns:xs="http://www.w3.org/2001/XMLSchema" xmlns:p="http://schemas.microsoft.com/office/2006/metadata/properties" xmlns:ns2="41afd702-de2b-438a-a687-05413d17710b" targetNamespace="http://schemas.microsoft.com/office/2006/metadata/properties" ma:root="true" ma:fieldsID="6a3424e753f6356b76cd9984e3443b98" ns2:_="">
    <xsd:import namespace="41afd702-de2b-438a-a687-05413d1771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afd702-de2b-438a-a687-05413d1771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7882108-63F5-4F78-B60A-3FE211426ED3}"/>
</file>

<file path=customXml/itemProps2.xml><?xml version="1.0" encoding="utf-8"?>
<ds:datastoreItem xmlns:ds="http://schemas.openxmlformats.org/officeDocument/2006/customXml" ds:itemID="{1DEDEF97-89C8-4441-8EDB-C61989E0478E}"/>
</file>

<file path=customXml/itemProps3.xml><?xml version="1.0" encoding="utf-8"?>
<ds:datastoreItem xmlns:ds="http://schemas.openxmlformats.org/officeDocument/2006/customXml" ds:itemID="{FC14CC2D-A01C-4117-B661-FADB5CCD7B57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9062</TotalTime>
  <Words>3049</Words>
  <Application>Microsoft Office PowerPoint</Application>
  <PresentationFormat>Widescreen</PresentationFormat>
  <Paragraphs>329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TH Sarabun New</vt:lpstr>
      <vt:lpstr>Consolas</vt:lpstr>
      <vt:lpstr>Calibri</vt:lpstr>
      <vt:lpstr>Retrospect</vt:lpstr>
      <vt:lpstr>OOP &amp; data struct  14. Graph</vt:lpstr>
      <vt:lpstr>Graph</vt:lpstr>
      <vt:lpstr>Graph</vt:lpstr>
      <vt:lpstr>Component of graph</vt:lpstr>
      <vt:lpstr>type of graph</vt:lpstr>
      <vt:lpstr>Depend on purpose</vt:lpstr>
      <vt:lpstr>Depend on purpose</vt:lpstr>
      <vt:lpstr>Our scope</vt:lpstr>
      <vt:lpstr>Before we start</vt:lpstr>
      <vt:lpstr>Data structure object base graph (node &amp; edge)</vt:lpstr>
      <vt:lpstr>Edge (undirected graph)</vt:lpstr>
      <vt:lpstr>Code (fixed node number)</vt:lpstr>
      <vt:lpstr>Build graph (each node)</vt:lpstr>
      <vt:lpstr>Build graph</vt:lpstr>
      <vt:lpstr>Print graph (node)</vt:lpstr>
      <vt:lpstr>PowerPoint Presentation</vt:lpstr>
      <vt:lpstr>Access</vt:lpstr>
      <vt:lpstr>example</vt:lpstr>
      <vt:lpstr>example</vt:lpstr>
      <vt:lpstr>example</vt:lpstr>
      <vt:lpstr>End of graph structure </vt:lpstr>
      <vt:lpstr>Quiz</vt:lpstr>
      <vt:lpstr>Why graph</vt:lpstr>
      <vt:lpstr>Example program</vt:lpstr>
      <vt:lpstr>Remark ***</vt:lpstr>
      <vt:lpstr>second order visited</vt:lpstr>
      <vt:lpstr>second order visited</vt:lpstr>
      <vt:lpstr>third order visited</vt:lpstr>
      <vt:lpstr>third order visited</vt:lpstr>
      <vt:lpstr>Forth? Fifth? Sixth?</vt:lpstr>
      <vt:lpstr>nearest neighbor graph</vt:lpstr>
      <vt:lpstr>Code</vt:lpstr>
      <vt:lpstr>Code</vt:lpstr>
      <vt:lpstr>question</vt:lpstr>
      <vt:lpstr>Brute force algorithm</vt:lpstr>
      <vt:lpstr>Easy question (if third order)</vt:lpstr>
      <vt:lpstr>code</vt:lpstr>
      <vt:lpstr>code</vt:lpstr>
      <vt:lpstr>What is big theta for third shortest path</vt:lpstr>
      <vt:lpstr>Challenge question</vt:lpstr>
      <vt:lpstr>What is big theta for n path</vt:lpstr>
      <vt:lpstr>Dijkstra's algorithm</vt:lpstr>
      <vt:lpstr>Conclude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813</cp:revision>
  <dcterms:created xsi:type="dcterms:W3CDTF">2022-12-25T05:12:11Z</dcterms:created>
  <dcterms:modified xsi:type="dcterms:W3CDTF">2023-05-03T05:59:04Z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0x01010065DC3DCE361500448B8B985A5E7644B9</vt:lpwstr>
  </property>
</Properties>
</file>

<file path=docProps/thumbnail.jpeg>
</file>